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63"/>
  </p:notesMasterIdLst>
  <p:handoutMasterIdLst>
    <p:handoutMasterId r:id="rId64"/>
  </p:handoutMasterIdLst>
  <p:sldIdLst>
    <p:sldId id="257" r:id="rId5"/>
    <p:sldId id="263" r:id="rId6"/>
    <p:sldId id="264" r:id="rId7"/>
    <p:sldId id="265" r:id="rId8"/>
    <p:sldId id="266" r:id="rId9"/>
    <p:sldId id="267" r:id="rId10"/>
    <p:sldId id="268" r:id="rId11"/>
    <p:sldId id="269" r:id="rId12"/>
    <p:sldId id="270" r:id="rId13"/>
    <p:sldId id="272" r:id="rId14"/>
    <p:sldId id="273" r:id="rId15"/>
    <p:sldId id="274" r:id="rId16"/>
    <p:sldId id="275" r:id="rId17"/>
    <p:sldId id="277" r:id="rId18"/>
    <p:sldId id="278" r:id="rId19"/>
    <p:sldId id="279" r:id="rId20"/>
    <p:sldId id="280" r:id="rId21"/>
    <p:sldId id="281" r:id="rId22"/>
    <p:sldId id="282" r:id="rId23"/>
    <p:sldId id="283" r:id="rId24"/>
    <p:sldId id="284" r:id="rId25"/>
    <p:sldId id="286" r:id="rId26"/>
    <p:sldId id="287" r:id="rId27"/>
    <p:sldId id="288" r:id="rId28"/>
    <p:sldId id="289" r:id="rId29"/>
    <p:sldId id="290" r:id="rId30"/>
    <p:sldId id="292" r:id="rId31"/>
    <p:sldId id="293" r:id="rId32"/>
    <p:sldId id="294" r:id="rId33"/>
    <p:sldId id="295" r:id="rId34"/>
    <p:sldId id="296" r:id="rId35"/>
    <p:sldId id="297" r:id="rId36"/>
    <p:sldId id="298" r:id="rId37"/>
    <p:sldId id="299" r:id="rId38"/>
    <p:sldId id="300" r:id="rId39"/>
    <p:sldId id="301" r:id="rId40"/>
    <p:sldId id="303" r:id="rId41"/>
    <p:sldId id="304" r:id="rId42"/>
    <p:sldId id="305" r:id="rId43"/>
    <p:sldId id="306" r:id="rId44"/>
    <p:sldId id="307" r:id="rId45"/>
    <p:sldId id="308"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4" r:id="rId60"/>
    <p:sldId id="325" r:id="rId61"/>
    <p:sldId id="326" r:id="rId62"/>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14"/>
      </p:cViewPr>
      <p:guideLst/>
    </p:cSldViewPr>
  </p:slideViewPr>
  <p:notesTextViewPr>
    <p:cViewPr>
      <p:scale>
        <a:sx n="3" d="2"/>
        <a:sy n="3" d="2"/>
      </p:scale>
      <p:origin x="0" y="0"/>
    </p:cViewPr>
  </p:notesTextViewPr>
  <p:notesViewPr>
    <p:cSldViewPr snapToGrid="0" showGuides="1">
      <p:cViewPr varScale="1">
        <p:scale>
          <a:sx n="89" d="100"/>
          <a:sy n="89" d="100"/>
        </p:scale>
        <p:origin x="208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7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dministrator\Desktop\&#26032;&#24314;%20Microsoft%20Excel%20&#24037;&#20316;&#3492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Sheet1!$F$8</c:f>
              <c:strCache>
                <c:ptCount val="1"/>
                <c:pt idx="0">
                  <c:v>最高PE</c:v>
                </c:pt>
              </c:strCache>
            </c:strRef>
          </c:tx>
          <c:spPr>
            <a:solidFill>
              <a:srgbClr val="002060"/>
            </a:solidFill>
            <a:ln>
              <a:noFill/>
            </a:ln>
          </c:spPr>
          <c:invertIfNegative val="0"/>
          <c:dLbls>
            <c:spPr>
              <a:noFill/>
              <a:ln>
                <a:noFill/>
              </a:ln>
              <a:effectLst/>
            </c:spPr>
            <c:txPr>
              <a:bodyPr/>
              <a:lstStyle/>
              <a:p>
                <a:pPr>
                  <a:defRPr sz="1200"/>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Sheet1!$E$9:$E$10</c:f>
              <c:strCache>
                <c:ptCount val="2"/>
                <c:pt idx="0">
                  <c:v>1998-2007</c:v>
                </c:pt>
                <c:pt idx="1">
                  <c:v>2008-2012</c:v>
                </c:pt>
              </c:strCache>
            </c:strRef>
          </c:cat>
          <c:val>
            <c:numRef>
              <c:f>Sheet1!$F$9:$F$10</c:f>
              <c:numCache>
                <c:formatCode>0.0%</c:formatCode>
                <c:ptCount val="2"/>
                <c:pt idx="0">
                  <c:v>0.16800000000000001</c:v>
                </c:pt>
                <c:pt idx="1">
                  <c:v>9.2999999999999999E-2</c:v>
                </c:pt>
              </c:numCache>
            </c:numRef>
          </c:val>
        </c:ser>
        <c:ser>
          <c:idx val="1"/>
          <c:order val="1"/>
          <c:tx>
            <c:strRef>
              <c:f>Sheet1!$G$8</c:f>
              <c:strCache>
                <c:ptCount val="1"/>
                <c:pt idx="0">
                  <c:v>最低PE</c:v>
                </c:pt>
              </c:strCache>
            </c:strRef>
          </c:tx>
          <c:spPr>
            <a:solidFill>
              <a:srgbClr val="FFC000"/>
            </a:solidFill>
            <a:ln>
              <a:noFill/>
            </a:ln>
          </c:spPr>
          <c:invertIfNegative val="0"/>
          <c:dLbls>
            <c:spPr>
              <a:noFill/>
              <a:ln>
                <a:noFill/>
              </a:ln>
              <a:effectLst/>
            </c:spPr>
            <c:txPr>
              <a:bodyPr/>
              <a:lstStyle/>
              <a:p>
                <a:pPr>
                  <a:defRPr sz="1200"/>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Sheet1!$E$9:$E$10</c:f>
              <c:strCache>
                <c:ptCount val="2"/>
                <c:pt idx="0">
                  <c:v>1998-2007</c:v>
                </c:pt>
                <c:pt idx="1">
                  <c:v>2008-2012</c:v>
                </c:pt>
              </c:strCache>
            </c:strRef>
          </c:cat>
          <c:val>
            <c:numRef>
              <c:f>Sheet1!$G$9:$G$10</c:f>
              <c:numCache>
                <c:formatCode>0.0%</c:formatCode>
                <c:ptCount val="2"/>
                <c:pt idx="0">
                  <c:v>0.218</c:v>
                </c:pt>
                <c:pt idx="1">
                  <c:v>0.214</c:v>
                </c:pt>
              </c:numCache>
            </c:numRef>
          </c:val>
        </c:ser>
        <c:ser>
          <c:idx val="2"/>
          <c:order val="2"/>
          <c:tx>
            <c:strRef>
              <c:f>Sheet1!$H$8</c:f>
              <c:strCache>
                <c:ptCount val="1"/>
                <c:pt idx="0">
                  <c:v>上证指数</c:v>
                </c:pt>
              </c:strCache>
            </c:strRef>
          </c:tx>
          <c:spPr>
            <a:solidFill>
              <a:srgbClr val="00B0F0"/>
            </a:solidFill>
            <a:ln>
              <a:noFill/>
            </a:ln>
          </c:spPr>
          <c:invertIfNegative val="0"/>
          <c:dLbls>
            <c:spPr>
              <a:noFill/>
              <a:ln>
                <a:noFill/>
              </a:ln>
              <a:effectLst/>
            </c:spPr>
            <c:txPr>
              <a:bodyPr/>
              <a:lstStyle/>
              <a:p>
                <a:pPr>
                  <a:defRPr sz="1200"/>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Sheet1!$E$9:$E$10</c:f>
              <c:strCache>
                <c:ptCount val="2"/>
                <c:pt idx="0">
                  <c:v>1998-2007</c:v>
                </c:pt>
                <c:pt idx="1">
                  <c:v>2008-2012</c:v>
                </c:pt>
              </c:strCache>
            </c:strRef>
          </c:cat>
          <c:val>
            <c:numRef>
              <c:f>Sheet1!$H$9:$H$10</c:f>
              <c:numCache>
                <c:formatCode>0.0%</c:formatCode>
                <c:ptCount val="2"/>
                <c:pt idx="0">
                  <c:v>0.16</c:v>
                </c:pt>
                <c:pt idx="1">
                  <c:v>0.14199999999999999</c:v>
                </c:pt>
              </c:numCache>
            </c:numRef>
          </c:val>
        </c:ser>
        <c:dLbls>
          <c:showLegendKey val="0"/>
          <c:showVal val="0"/>
          <c:showCatName val="0"/>
          <c:showSerName val="0"/>
          <c:showPercent val="0"/>
          <c:showBubbleSize val="0"/>
        </c:dLbls>
        <c:gapWidth val="150"/>
        <c:axId val="265106704"/>
        <c:axId val="265109056"/>
      </c:barChart>
      <c:catAx>
        <c:axId val="265106704"/>
        <c:scaling>
          <c:orientation val="minMax"/>
        </c:scaling>
        <c:delete val="0"/>
        <c:axPos val="l"/>
        <c:numFmt formatCode="General" sourceLinked="0"/>
        <c:majorTickMark val="out"/>
        <c:minorTickMark val="none"/>
        <c:tickLblPos val="nextTo"/>
        <c:txPr>
          <a:bodyPr rot="0" vert="eaVert"/>
          <a:lstStyle/>
          <a:p>
            <a:pPr>
              <a:defRPr sz="1200">
                <a:latin typeface="微软雅黑" pitchFamily="34" charset="-122"/>
                <a:ea typeface="微软雅黑" pitchFamily="34" charset="-122"/>
              </a:defRPr>
            </a:pPr>
            <a:endParaRPr lang="zh-CN"/>
          </a:p>
        </c:txPr>
        <c:crossAx val="265109056"/>
        <c:crosses val="autoZero"/>
        <c:auto val="1"/>
        <c:lblAlgn val="ctr"/>
        <c:lblOffset val="100"/>
        <c:noMultiLvlLbl val="0"/>
      </c:catAx>
      <c:valAx>
        <c:axId val="265109056"/>
        <c:scaling>
          <c:orientation val="minMax"/>
        </c:scaling>
        <c:delete val="0"/>
        <c:axPos val="b"/>
        <c:majorGridlines>
          <c:spPr>
            <a:ln>
              <a:solidFill>
                <a:schemeClr val="bg1">
                  <a:lumMod val="65000"/>
                </a:schemeClr>
              </a:solidFill>
              <a:prstDash val="dash"/>
            </a:ln>
          </c:spPr>
        </c:majorGridlines>
        <c:numFmt formatCode="0%" sourceLinked="0"/>
        <c:majorTickMark val="out"/>
        <c:minorTickMark val="none"/>
        <c:tickLblPos val="nextTo"/>
        <c:spPr>
          <a:ln>
            <a:noFill/>
          </a:ln>
        </c:spPr>
        <c:crossAx val="265106704"/>
        <c:crosses val="autoZero"/>
        <c:crossBetween val="between"/>
      </c:valAx>
    </c:plotArea>
    <c:legend>
      <c:legendPos val="t"/>
      <c:layout>
        <c:manualLayout>
          <c:xMode val="edge"/>
          <c:yMode val="edge"/>
          <c:x val="0.20241902152254104"/>
          <c:y val="8.4439215566336143E-3"/>
          <c:w val="0.52473606069993917"/>
          <c:h val="9.6763019346885942E-2"/>
        </c:manualLayout>
      </c:layout>
      <c:overlay val="0"/>
      <c:txPr>
        <a:bodyPr/>
        <a:lstStyle/>
        <a:p>
          <a:pPr>
            <a:defRPr sz="1400"/>
          </a:pPr>
          <a:endParaRPr lang="zh-CN"/>
        </a:p>
      </c:txPr>
    </c:legend>
    <c:plotVisOnly val="1"/>
    <c:dispBlanksAs val="gap"/>
    <c:showDLblsOverMax val="0"/>
  </c:chart>
  <c:spPr>
    <a:noFill/>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涨!$A$1</c:f>
              <c:strCache>
                <c:ptCount val="1"/>
                <c:pt idx="0">
                  <c:v>组合多头</c:v>
                </c:pt>
              </c:strCache>
            </c:strRef>
          </c:tx>
          <c:marker>
            <c:symbol val="none"/>
          </c:marker>
          <c:val>
            <c:numRef>
              <c:f>涨!$A$2:$A$52</c:f>
              <c:numCache>
                <c:formatCode>General</c:formatCode>
                <c:ptCount val="51"/>
                <c:pt idx="0">
                  <c:v>6.9252906976744202E-2</c:v>
                </c:pt>
                <c:pt idx="1">
                  <c:v>-3.6770186335403801E-4</c:v>
                </c:pt>
                <c:pt idx="2">
                  <c:v>3.4942307692307703E-2</c:v>
                </c:pt>
                <c:pt idx="3">
                  <c:v>-1.3272972972973E-2</c:v>
                </c:pt>
                <c:pt idx="4">
                  <c:v>6.9248175182481803E-3</c:v>
                </c:pt>
                <c:pt idx="5">
                  <c:v>-4.4220720720720703E-2</c:v>
                </c:pt>
                <c:pt idx="6">
                  <c:v>-1.14035450516987E-2</c:v>
                </c:pt>
                <c:pt idx="7">
                  <c:v>-3.3049681528662403E-2</c:v>
                </c:pt>
                <c:pt idx="8">
                  <c:v>1.2269082125603899E-2</c:v>
                </c:pt>
                <c:pt idx="9">
                  <c:v>5.0813375796178298E-2</c:v>
                </c:pt>
                <c:pt idx="10">
                  <c:v>-3.30105442176871E-2</c:v>
                </c:pt>
                <c:pt idx="11">
                  <c:v>-2.56972549019608E-2</c:v>
                </c:pt>
                <c:pt idx="12">
                  <c:v>1.0959477124182999E-2</c:v>
                </c:pt>
                <c:pt idx="13">
                  <c:v>1.9804072398190001E-2</c:v>
                </c:pt>
                <c:pt idx="14">
                  <c:v>9.2262857142857198E-3</c:v>
                </c:pt>
                <c:pt idx="15">
                  <c:v>-4.1675138121547002E-2</c:v>
                </c:pt>
                <c:pt idx="16">
                  <c:v>-9.3004484304932793E-3</c:v>
                </c:pt>
                <c:pt idx="17">
                  <c:v>-3.4009615384615402E-2</c:v>
                </c:pt>
                <c:pt idx="18">
                  <c:v>3.1914814814814799E-2</c:v>
                </c:pt>
                <c:pt idx="19">
                  <c:v>4.1716698292220099E-2</c:v>
                </c:pt>
                <c:pt idx="20">
                  <c:v>2.91004255319149E-2</c:v>
                </c:pt>
                <c:pt idx="21">
                  <c:v>6.3911214953271001E-3</c:v>
                </c:pt>
                <c:pt idx="22">
                  <c:v>2.9552845528455301E-3</c:v>
                </c:pt>
                <c:pt idx="23">
                  <c:v>-4.5990243902438999E-2</c:v>
                </c:pt>
                <c:pt idx="24">
                  <c:v>1.8158518518518501E-2</c:v>
                </c:pt>
                <c:pt idx="25">
                  <c:v>-1.12642436149312E-2</c:v>
                </c:pt>
                <c:pt idx="26">
                  <c:v>-1.6748091603053399E-2</c:v>
                </c:pt>
                <c:pt idx="27">
                  <c:v>-1.14085324232082E-2</c:v>
                </c:pt>
                <c:pt idx="28">
                  <c:v>-3.1227799227799202E-3</c:v>
                </c:pt>
                <c:pt idx="29">
                  <c:v>-2.2268181818181802E-2</c:v>
                </c:pt>
                <c:pt idx="30">
                  <c:v>-1.56494845360825E-3</c:v>
                </c:pt>
                <c:pt idx="31">
                  <c:v>3.4740410958904101E-2</c:v>
                </c:pt>
                <c:pt idx="32">
                  <c:v>-2.2168141592920399E-2</c:v>
                </c:pt>
                <c:pt idx="33">
                  <c:v>-3.8350526315789502E-2</c:v>
                </c:pt>
                <c:pt idx="34">
                  <c:v>-2.17246575342466E-2</c:v>
                </c:pt>
                <c:pt idx="35">
                  <c:v>-1.8066423357664198E-2</c:v>
                </c:pt>
                <c:pt idx="36">
                  <c:v>-2.1723529411764701E-2</c:v>
                </c:pt>
                <c:pt idx="37">
                  <c:v>9.5686346863468608E-3</c:v>
                </c:pt>
                <c:pt idx="38">
                  <c:v>2.0916666666666701E-3</c:v>
                </c:pt>
                <c:pt idx="39">
                  <c:v>5.1803118908382101E-2</c:v>
                </c:pt>
                <c:pt idx="40">
                  <c:v>-3.5858969804618099E-2</c:v>
                </c:pt>
                <c:pt idx="41">
                  <c:v>-5.75525179856115E-2</c:v>
                </c:pt>
                <c:pt idx="42">
                  <c:v>1.46455696202532E-3</c:v>
                </c:pt>
                <c:pt idx="43">
                  <c:v>-1.60528089887641E-2</c:v>
                </c:pt>
                <c:pt idx="44">
                  <c:v>4.8423868312757199E-3</c:v>
                </c:pt>
                <c:pt idx="45">
                  <c:v>1.0260750853242301E-2</c:v>
                </c:pt>
                <c:pt idx="46">
                  <c:v>9.9218487394958001E-3</c:v>
                </c:pt>
                <c:pt idx="47">
                  <c:v>3.5217687074829899E-3</c:v>
                </c:pt>
                <c:pt idx="48">
                  <c:v>9.2200000000000008E-3</c:v>
                </c:pt>
                <c:pt idx="49">
                  <c:v>-1.93253012048193E-2</c:v>
                </c:pt>
                <c:pt idx="50">
                  <c:v>9.5710937500000006E-3</c:v>
                </c:pt>
              </c:numCache>
            </c:numRef>
          </c:val>
          <c:smooth val="0"/>
        </c:ser>
        <c:ser>
          <c:idx val="1"/>
          <c:order val="1"/>
          <c:tx>
            <c:strRef>
              <c:f>涨!$B$1</c:f>
              <c:strCache>
                <c:ptCount val="1"/>
                <c:pt idx="0">
                  <c:v>期货空头</c:v>
                </c:pt>
              </c:strCache>
            </c:strRef>
          </c:tx>
          <c:marker>
            <c:symbol val="none"/>
          </c:marker>
          <c:val>
            <c:numRef>
              <c:f>涨!$B$2:$B$52</c:f>
              <c:numCache>
                <c:formatCode>General</c:formatCode>
                <c:ptCount val="51"/>
                <c:pt idx="0">
                  <c:v>-1.63832956976744E-2</c:v>
                </c:pt>
                <c:pt idx="1">
                  <c:v>2.63091727329193E-2</c:v>
                </c:pt>
                <c:pt idx="2">
                  <c:v>-1.00708915384615E-2</c:v>
                </c:pt>
                <c:pt idx="3">
                  <c:v>-2.68710765945946E-2</c:v>
                </c:pt>
                <c:pt idx="4">
                  <c:v>-2.0459293284671502E-2</c:v>
                </c:pt>
                <c:pt idx="5">
                  <c:v>-9.3287897297297303E-3</c:v>
                </c:pt>
                <c:pt idx="6">
                  <c:v>9.9410871491875906E-3</c:v>
                </c:pt>
                <c:pt idx="7">
                  <c:v>-7.9586039490445893E-3</c:v>
                </c:pt>
                <c:pt idx="8">
                  <c:v>-2.27156473429952E-2</c:v>
                </c:pt>
                <c:pt idx="9">
                  <c:v>-6.3892793121019101E-2</c:v>
                </c:pt>
                <c:pt idx="10">
                  <c:v>2.7947815340136101E-2</c:v>
                </c:pt>
                <c:pt idx="11">
                  <c:v>1.8219139098039201E-2</c:v>
                </c:pt>
                <c:pt idx="12">
                  <c:v>-3.54440764705882E-3</c:v>
                </c:pt>
                <c:pt idx="13">
                  <c:v>-2.8087442941176499E-2</c:v>
                </c:pt>
                <c:pt idx="14">
                  <c:v>2.3276180114285699E-2</c:v>
                </c:pt>
                <c:pt idx="15">
                  <c:v>2.95544892265193E-2</c:v>
                </c:pt>
                <c:pt idx="16">
                  <c:v>-5.6766937219731002E-3</c:v>
                </c:pt>
                <c:pt idx="17">
                  <c:v>4.3609056134615402E-2</c:v>
                </c:pt>
                <c:pt idx="18">
                  <c:v>-2.2875852962963E-2</c:v>
                </c:pt>
                <c:pt idx="19">
                  <c:v>-2.75247035294118E-2</c:v>
                </c:pt>
                <c:pt idx="20">
                  <c:v>-2.3125599765957499E-2</c:v>
                </c:pt>
                <c:pt idx="21">
                  <c:v>-5.1261953271027998E-3</c:v>
                </c:pt>
                <c:pt idx="22">
                  <c:v>1.9057242439024399E-2</c:v>
                </c:pt>
                <c:pt idx="23">
                  <c:v>5.9725599024390202E-2</c:v>
                </c:pt>
                <c:pt idx="24">
                  <c:v>-8.6014804444444395E-3</c:v>
                </c:pt>
                <c:pt idx="25">
                  <c:v>2.1242316070726901E-2</c:v>
                </c:pt>
                <c:pt idx="26">
                  <c:v>3.2227786259542E-2</c:v>
                </c:pt>
                <c:pt idx="27">
                  <c:v>1.21500327645051E-2</c:v>
                </c:pt>
                <c:pt idx="28">
                  <c:v>-4.1199132432432402E-2</c:v>
                </c:pt>
                <c:pt idx="29">
                  <c:v>2.2437061818181801E-2</c:v>
                </c:pt>
                <c:pt idx="30">
                  <c:v>-5.2859564261168402E-3</c:v>
                </c:pt>
                <c:pt idx="31">
                  <c:v>-4.4758035616438402E-2</c:v>
                </c:pt>
                <c:pt idx="32">
                  <c:v>1.5331881769911499E-2</c:v>
                </c:pt>
                <c:pt idx="33">
                  <c:v>3.8724924105263202E-2</c:v>
                </c:pt>
                <c:pt idx="34">
                  <c:v>6.0970632876712304E-3</c:v>
                </c:pt>
                <c:pt idx="35">
                  <c:v>2.2705016058394201E-2</c:v>
                </c:pt>
                <c:pt idx="36">
                  <c:v>-1.4804952287581699E-2</c:v>
                </c:pt>
                <c:pt idx="37">
                  <c:v>3.9525148339483399E-3</c:v>
                </c:pt>
                <c:pt idx="38">
                  <c:v>-2.2462260246913598E-2</c:v>
                </c:pt>
                <c:pt idx="39">
                  <c:v>-5.4505229239766098E-2</c:v>
                </c:pt>
                <c:pt idx="40">
                  <c:v>2.4852428241563099E-2</c:v>
                </c:pt>
                <c:pt idx="41">
                  <c:v>3.3312539568345297E-2</c:v>
                </c:pt>
                <c:pt idx="42">
                  <c:v>4.5073456329113902E-3</c:v>
                </c:pt>
                <c:pt idx="43">
                  <c:v>1.2565623595505599E-2</c:v>
                </c:pt>
                <c:pt idx="44">
                  <c:v>-7.25467670781893E-3</c:v>
                </c:pt>
                <c:pt idx="45">
                  <c:v>-1.37823655290102E-3</c:v>
                </c:pt>
                <c:pt idx="46">
                  <c:v>-3.4525819327731102E-3</c:v>
                </c:pt>
                <c:pt idx="47">
                  <c:v>8.5548168027210908E-3</c:v>
                </c:pt>
                <c:pt idx="48">
                  <c:v>-2.320767E-2</c:v>
                </c:pt>
                <c:pt idx="49">
                  <c:v>2.3443322891566299E-2</c:v>
                </c:pt>
                <c:pt idx="50">
                  <c:v>-5.8928108203125003E-3</c:v>
                </c:pt>
              </c:numCache>
            </c:numRef>
          </c:val>
          <c:smooth val="0"/>
        </c:ser>
        <c:dLbls>
          <c:showLegendKey val="0"/>
          <c:showVal val="0"/>
          <c:showCatName val="0"/>
          <c:showSerName val="0"/>
          <c:showPercent val="0"/>
          <c:showBubbleSize val="0"/>
        </c:dLbls>
        <c:smooth val="0"/>
        <c:axId val="265106312"/>
        <c:axId val="265104352"/>
      </c:lineChart>
      <c:catAx>
        <c:axId val="265106312"/>
        <c:scaling>
          <c:orientation val="minMax"/>
        </c:scaling>
        <c:delete val="0"/>
        <c:axPos val="b"/>
        <c:majorTickMark val="none"/>
        <c:minorTickMark val="none"/>
        <c:tickLblPos val="nextTo"/>
        <c:crossAx val="265104352"/>
        <c:crosses val="autoZero"/>
        <c:auto val="1"/>
        <c:lblAlgn val="ctr"/>
        <c:lblOffset val="100"/>
        <c:noMultiLvlLbl val="0"/>
      </c:catAx>
      <c:valAx>
        <c:axId val="265104352"/>
        <c:scaling>
          <c:orientation val="minMax"/>
        </c:scaling>
        <c:delete val="0"/>
        <c:axPos val="l"/>
        <c:majorGridlines/>
        <c:numFmt formatCode="General" sourceLinked="1"/>
        <c:majorTickMark val="none"/>
        <c:minorTickMark val="none"/>
        <c:tickLblPos val="nextTo"/>
        <c:spPr>
          <a:ln w="9525">
            <a:noFill/>
          </a:ln>
        </c:spPr>
        <c:crossAx val="265106312"/>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涨!$C$1</c:f>
              <c:strCache>
                <c:ptCount val="1"/>
                <c:pt idx="0">
                  <c:v>净收益</c:v>
                </c:pt>
              </c:strCache>
            </c:strRef>
          </c:tx>
          <c:marker>
            <c:symbol val="none"/>
          </c:marker>
          <c:val>
            <c:numRef>
              <c:f>涨!$C$2:$C$52</c:f>
              <c:numCache>
                <c:formatCode>General</c:formatCode>
                <c:ptCount val="51"/>
                <c:pt idx="0">
                  <c:v>5.2869611279069806E-2</c:v>
                </c:pt>
                <c:pt idx="1">
                  <c:v>2.5941470869565261E-2</c:v>
                </c:pt>
                <c:pt idx="2">
                  <c:v>2.4871416153846203E-2</c:v>
                </c:pt>
                <c:pt idx="3">
                  <c:v>-4.0144049567567598E-2</c:v>
                </c:pt>
                <c:pt idx="4">
                  <c:v>-1.3534475766423321E-2</c:v>
                </c:pt>
                <c:pt idx="5">
                  <c:v>-5.3549510450450435E-2</c:v>
                </c:pt>
                <c:pt idx="6">
                  <c:v>-1.4624579025111096E-3</c:v>
                </c:pt>
                <c:pt idx="7">
                  <c:v>-4.1008285477706991E-2</c:v>
                </c:pt>
                <c:pt idx="8">
                  <c:v>-1.0446565217391301E-2</c:v>
                </c:pt>
                <c:pt idx="9">
                  <c:v>-1.3079417324840803E-2</c:v>
                </c:pt>
                <c:pt idx="10">
                  <c:v>-5.0627288775509996E-3</c:v>
                </c:pt>
                <c:pt idx="11">
                  <c:v>-7.4781158039215999E-3</c:v>
                </c:pt>
                <c:pt idx="12">
                  <c:v>7.4150694771241794E-3</c:v>
                </c:pt>
                <c:pt idx="13">
                  <c:v>-8.2833705429864977E-3</c:v>
                </c:pt>
                <c:pt idx="14">
                  <c:v>3.2502465828571421E-2</c:v>
                </c:pt>
                <c:pt idx="15">
                  <c:v>-1.2120648895027702E-2</c:v>
                </c:pt>
                <c:pt idx="16">
                  <c:v>-1.4977142152466379E-2</c:v>
                </c:pt>
                <c:pt idx="17">
                  <c:v>9.5994407500000004E-3</c:v>
                </c:pt>
                <c:pt idx="18">
                  <c:v>9.038961851851799E-3</c:v>
                </c:pt>
                <c:pt idx="19">
                  <c:v>1.4191994762808299E-2</c:v>
                </c:pt>
                <c:pt idx="20">
                  <c:v>5.9748257659574013E-3</c:v>
                </c:pt>
                <c:pt idx="21">
                  <c:v>1.2649261682243004E-3</c:v>
                </c:pt>
                <c:pt idx="22">
                  <c:v>2.2012526991869927E-2</c:v>
                </c:pt>
                <c:pt idx="23">
                  <c:v>1.3735355121951204E-2</c:v>
                </c:pt>
                <c:pt idx="24">
                  <c:v>9.5570380740740615E-3</c:v>
                </c:pt>
                <c:pt idx="25">
                  <c:v>9.9780724557957008E-3</c:v>
                </c:pt>
                <c:pt idx="26">
                  <c:v>1.5479694656488602E-2</c:v>
                </c:pt>
                <c:pt idx="27">
                  <c:v>7.4150034129689957E-4</c:v>
                </c:pt>
                <c:pt idx="28">
                  <c:v>-4.4321912355212323E-2</c:v>
                </c:pt>
                <c:pt idx="29">
                  <c:v>1.6887999999999972E-4</c:v>
                </c:pt>
                <c:pt idx="30">
                  <c:v>-6.8509048797250902E-3</c:v>
                </c:pt>
                <c:pt idx="31">
                  <c:v>-1.0017624657534301E-2</c:v>
                </c:pt>
                <c:pt idx="32">
                  <c:v>-6.8362598230088997E-3</c:v>
                </c:pt>
                <c:pt idx="33">
                  <c:v>3.7439778947370023E-4</c:v>
                </c:pt>
                <c:pt idx="34">
                  <c:v>-1.5627594246575369E-2</c:v>
                </c:pt>
                <c:pt idx="35">
                  <c:v>4.6385927007300022E-3</c:v>
                </c:pt>
                <c:pt idx="36">
                  <c:v>-3.6528481699346402E-2</c:v>
                </c:pt>
                <c:pt idx="37">
                  <c:v>1.3521149520295201E-2</c:v>
                </c:pt>
                <c:pt idx="38">
                  <c:v>-2.037059358024693E-2</c:v>
                </c:pt>
                <c:pt idx="39">
                  <c:v>-2.7021103313839973E-3</c:v>
                </c:pt>
                <c:pt idx="40">
                  <c:v>-1.1006541563055E-2</c:v>
                </c:pt>
                <c:pt idx="41">
                  <c:v>-2.4239978417266203E-2</c:v>
                </c:pt>
                <c:pt idx="42">
                  <c:v>5.9719025949367104E-3</c:v>
                </c:pt>
                <c:pt idx="43">
                  <c:v>-3.4871853932585007E-3</c:v>
                </c:pt>
                <c:pt idx="44">
                  <c:v>-2.4122898765432102E-3</c:v>
                </c:pt>
                <c:pt idx="45">
                  <c:v>8.8825143003412807E-3</c:v>
                </c:pt>
                <c:pt idx="46">
                  <c:v>6.4692668067226899E-3</c:v>
                </c:pt>
                <c:pt idx="47">
                  <c:v>1.2076585510204081E-2</c:v>
                </c:pt>
                <c:pt idx="48">
                  <c:v>-1.3987669999999999E-2</c:v>
                </c:pt>
                <c:pt idx="49">
                  <c:v>4.118021686746999E-3</c:v>
                </c:pt>
                <c:pt idx="50">
                  <c:v>3.6782829296875003E-3</c:v>
                </c:pt>
              </c:numCache>
            </c:numRef>
          </c:val>
          <c:smooth val="0"/>
        </c:ser>
        <c:dLbls>
          <c:showLegendKey val="0"/>
          <c:showVal val="0"/>
          <c:showCatName val="0"/>
          <c:showSerName val="0"/>
          <c:showPercent val="0"/>
          <c:showBubbleSize val="0"/>
        </c:dLbls>
        <c:smooth val="0"/>
        <c:axId val="265105920"/>
        <c:axId val="265104744"/>
      </c:lineChart>
      <c:catAx>
        <c:axId val="265105920"/>
        <c:scaling>
          <c:orientation val="minMax"/>
        </c:scaling>
        <c:delete val="0"/>
        <c:axPos val="b"/>
        <c:majorTickMark val="none"/>
        <c:minorTickMark val="none"/>
        <c:tickLblPos val="nextTo"/>
        <c:crossAx val="265104744"/>
        <c:crosses val="autoZero"/>
        <c:auto val="1"/>
        <c:lblAlgn val="ctr"/>
        <c:lblOffset val="100"/>
        <c:noMultiLvlLbl val="0"/>
      </c:catAx>
      <c:valAx>
        <c:axId val="265104744"/>
        <c:scaling>
          <c:orientation val="minMax"/>
        </c:scaling>
        <c:delete val="0"/>
        <c:axPos val="l"/>
        <c:majorGridlines/>
        <c:numFmt formatCode="General" sourceLinked="1"/>
        <c:majorTickMark val="none"/>
        <c:minorTickMark val="none"/>
        <c:tickLblPos val="nextTo"/>
        <c:spPr>
          <a:ln w="9525">
            <a:noFill/>
          </a:ln>
        </c:spPr>
        <c:crossAx val="265105920"/>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跌!$A$1</c:f>
              <c:strCache>
                <c:ptCount val="1"/>
                <c:pt idx="0">
                  <c:v>组合多头</c:v>
                </c:pt>
              </c:strCache>
            </c:strRef>
          </c:tx>
          <c:marker>
            <c:symbol val="none"/>
          </c:marker>
          <c:val>
            <c:numRef>
              <c:f>跌!$A$2:$A$52</c:f>
              <c:numCache>
                <c:formatCode>General</c:formatCode>
                <c:ptCount val="51"/>
                <c:pt idx="0">
                  <c:v>2.2480811232449299E-2</c:v>
                </c:pt>
                <c:pt idx="1">
                  <c:v>-3.4054014598540197E-2</c:v>
                </c:pt>
                <c:pt idx="2">
                  <c:v>5.1441322314049603E-2</c:v>
                </c:pt>
                <c:pt idx="3">
                  <c:v>-5.6724137931034497E-4</c:v>
                </c:pt>
                <c:pt idx="4">
                  <c:v>5.17253521126761E-3</c:v>
                </c:pt>
                <c:pt idx="5">
                  <c:v>-4.7747058823529399E-2</c:v>
                </c:pt>
                <c:pt idx="6">
                  <c:v>7.3178461538461498E-2</c:v>
                </c:pt>
                <c:pt idx="7">
                  <c:v>4.8883229813664601E-2</c:v>
                </c:pt>
                <c:pt idx="8">
                  <c:v>2.9930456852791901E-2</c:v>
                </c:pt>
                <c:pt idx="9">
                  <c:v>5.2519834710743799E-2</c:v>
                </c:pt>
                <c:pt idx="10">
                  <c:v>1.6268292682926799E-2</c:v>
                </c:pt>
                <c:pt idx="11">
                  <c:v>-2.3903111111111101E-2</c:v>
                </c:pt>
                <c:pt idx="12">
                  <c:v>2.8316375198728099E-3</c:v>
                </c:pt>
                <c:pt idx="13">
                  <c:v>6.0096506550218302E-2</c:v>
                </c:pt>
                <c:pt idx="14">
                  <c:v>-2.9123493975903601E-2</c:v>
                </c:pt>
                <c:pt idx="15">
                  <c:v>-3.4324137931034497E-2</c:v>
                </c:pt>
                <c:pt idx="16">
                  <c:v>-6.67635135135136E-3</c:v>
                </c:pt>
                <c:pt idx="17">
                  <c:v>1.70475E-2</c:v>
                </c:pt>
                <c:pt idx="18">
                  <c:v>4.8990789473684203E-2</c:v>
                </c:pt>
                <c:pt idx="19">
                  <c:v>2.9366386554621898E-2</c:v>
                </c:pt>
                <c:pt idx="20">
                  <c:v>5.0007236842105299E-2</c:v>
                </c:pt>
                <c:pt idx="21">
                  <c:v>-2.0744927536231899E-2</c:v>
                </c:pt>
                <c:pt idx="22">
                  <c:v>4.35548387096774E-3</c:v>
                </c:pt>
                <c:pt idx="23">
                  <c:v>-4.6719791666666698E-2</c:v>
                </c:pt>
                <c:pt idx="24">
                  <c:v>3.8648085106382998E-2</c:v>
                </c:pt>
                <c:pt idx="25">
                  <c:v>1.0190476190476199E-3</c:v>
                </c:pt>
                <c:pt idx="26">
                  <c:v>-3.3330291970802901E-2</c:v>
                </c:pt>
                <c:pt idx="27">
                  <c:v>-2.78208955223881E-2</c:v>
                </c:pt>
                <c:pt idx="28">
                  <c:v>3.78119815668203E-2</c:v>
                </c:pt>
                <c:pt idx="29">
                  <c:v>-3.4099595959596003E-2</c:v>
                </c:pt>
                <c:pt idx="30">
                  <c:v>1.6579870129870101E-2</c:v>
                </c:pt>
                <c:pt idx="31">
                  <c:v>2.2465714285714301E-2</c:v>
                </c:pt>
                <c:pt idx="32">
                  <c:v>-6.0490196078431303E-4</c:v>
                </c:pt>
                <c:pt idx="33">
                  <c:v>-4.1228481012658198E-2</c:v>
                </c:pt>
                <c:pt idx="34">
                  <c:v>3.3363063063063102E-2</c:v>
                </c:pt>
                <c:pt idx="35">
                  <c:v>-2.3077604166666699E-2</c:v>
                </c:pt>
                <c:pt idx="36">
                  <c:v>2.55016574585635E-2</c:v>
                </c:pt>
                <c:pt idx="37">
                  <c:v>-2.4460227272727298E-3</c:v>
                </c:pt>
                <c:pt idx="38">
                  <c:v>7.9652173913043398E-3</c:v>
                </c:pt>
                <c:pt idx="39">
                  <c:v>4.9196428571428599E-2</c:v>
                </c:pt>
                <c:pt idx="40">
                  <c:v>1.529765625E-2</c:v>
                </c:pt>
                <c:pt idx="41">
                  <c:v>-1.6765470852017898E-2</c:v>
                </c:pt>
                <c:pt idx="42">
                  <c:v>6.1731343283582098E-3</c:v>
                </c:pt>
                <c:pt idx="43">
                  <c:v>7.32147239263804E-3</c:v>
                </c:pt>
                <c:pt idx="44">
                  <c:v>6.9089285714285702E-3</c:v>
                </c:pt>
                <c:pt idx="45">
                  <c:v>1.08457142857143E-3</c:v>
                </c:pt>
                <c:pt idx="46">
                  <c:v>1.2554953271027999E-2</c:v>
                </c:pt>
                <c:pt idx="47">
                  <c:v>-2.03546099290779E-4</c:v>
                </c:pt>
                <c:pt idx="48">
                  <c:v>1.26356643356643E-2</c:v>
                </c:pt>
                <c:pt idx="49">
                  <c:v>2.4199346405228798E-2</c:v>
                </c:pt>
                <c:pt idx="50">
                  <c:v>2.7772340425531901E-2</c:v>
                </c:pt>
              </c:numCache>
            </c:numRef>
          </c:val>
          <c:smooth val="0"/>
        </c:ser>
        <c:ser>
          <c:idx val="1"/>
          <c:order val="1"/>
          <c:tx>
            <c:strRef>
              <c:f>跌!$B$1</c:f>
              <c:strCache>
                <c:ptCount val="1"/>
                <c:pt idx="0">
                  <c:v>期货空头</c:v>
                </c:pt>
              </c:strCache>
            </c:strRef>
          </c:tx>
          <c:marker>
            <c:symbol val="none"/>
          </c:marker>
          <c:val>
            <c:numRef>
              <c:f>跌!$B$2:$B$52</c:f>
              <c:numCache>
                <c:formatCode>General</c:formatCode>
                <c:ptCount val="51"/>
                <c:pt idx="0">
                  <c:v>-2.84522036817473E-2</c:v>
                </c:pt>
                <c:pt idx="1">
                  <c:v>3.9587824087591303E-2</c:v>
                </c:pt>
                <c:pt idx="2">
                  <c:v>-1.79333449586777E-2</c:v>
                </c:pt>
                <c:pt idx="3">
                  <c:v>-3.2158989623824498E-2</c:v>
                </c:pt>
                <c:pt idx="4">
                  <c:v>-1.3764190985915499E-2</c:v>
                </c:pt>
                <c:pt idx="5">
                  <c:v>-5.6645834705882402E-3</c:v>
                </c:pt>
                <c:pt idx="6">
                  <c:v>5.4078750000000004E-3</c:v>
                </c:pt>
                <c:pt idx="7">
                  <c:v>-1.2854685465838501E-2</c:v>
                </c:pt>
                <c:pt idx="8">
                  <c:v>-1.5539752791878201E-2</c:v>
                </c:pt>
                <c:pt idx="9">
                  <c:v>-6.2472987107437997E-2</c:v>
                </c:pt>
                <c:pt idx="10">
                  <c:v>1.372896E-2</c:v>
                </c:pt>
                <c:pt idx="11">
                  <c:v>1.8154663022222201E-2</c:v>
                </c:pt>
                <c:pt idx="12">
                  <c:v>-7.7914827821939604E-3</c:v>
                </c:pt>
                <c:pt idx="13">
                  <c:v>-3.3130832663755501E-2</c:v>
                </c:pt>
                <c:pt idx="14">
                  <c:v>1.09731855421687E-2</c:v>
                </c:pt>
                <c:pt idx="15">
                  <c:v>2.7295943793103399E-2</c:v>
                </c:pt>
                <c:pt idx="16">
                  <c:v>-5.72900148648649E-3</c:v>
                </c:pt>
                <c:pt idx="17">
                  <c:v>3.3109814833333299E-2</c:v>
                </c:pt>
                <c:pt idx="18">
                  <c:v>-1.16467601973684E-2</c:v>
                </c:pt>
                <c:pt idx="19">
                  <c:v>-2.10797398739496E-2</c:v>
                </c:pt>
                <c:pt idx="20">
                  <c:v>-1.076538375E-2</c:v>
                </c:pt>
                <c:pt idx="21">
                  <c:v>-5.3452467391304301E-3</c:v>
                </c:pt>
                <c:pt idx="22">
                  <c:v>1.88148E-2</c:v>
                </c:pt>
                <c:pt idx="23">
                  <c:v>6.0820069062500003E-2</c:v>
                </c:pt>
                <c:pt idx="24">
                  <c:v>-1.4778558893617001E-2</c:v>
                </c:pt>
                <c:pt idx="25">
                  <c:v>2.0910528000000001E-2</c:v>
                </c:pt>
                <c:pt idx="26">
                  <c:v>4.64109717153285E-2</c:v>
                </c:pt>
                <c:pt idx="27">
                  <c:v>1.4634752238806E-2</c:v>
                </c:pt>
                <c:pt idx="28">
                  <c:v>-3.5705049032258102E-2</c:v>
                </c:pt>
                <c:pt idx="29">
                  <c:v>2.3814857696969699E-2</c:v>
                </c:pt>
                <c:pt idx="30">
                  <c:v>-5.4195736363636402E-3</c:v>
                </c:pt>
                <c:pt idx="31">
                  <c:v>-4.5612889447619098E-2</c:v>
                </c:pt>
                <c:pt idx="32">
                  <c:v>1.24691933333333E-2</c:v>
                </c:pt>
                <c:pt idx="33">
                  <c:v>4.40157521518987E-2</c:v>
                </c:pt>
                <c:pt idx="34">
                  <c:v>6.1535921621621598E-3</c:v>
                </c:pt>
                <c:pt idx="35">
                  <c:v>2.7146149479166701E-2</c:v>
                </c:pt>
                <c:pt idx="36">
                  <c:v>-2.2484086795580099E-2</c:v>
                </c:pt>
                <c:pt idx="37">
                  <c:v>2.2197309090909098E-3</c:v>
                </c:pt>
                <c:pt idx="38">
                  <c:v>-1.5978937282608699E-2</c:v>
                </c:pt>
                <c:pt idx="39">
                  <c:v>-3.24543916666667E-2</c:v>
                </c:pt>
                <c:pt idx="40">
                  <c:v>2.307941890625E-2</c:v>
                </c:pt>
                <c:pt idx="41">
                  <c:v>3.3766882735426003E-2</c:v>
                </c:pt>
                <c:pt idx="42">
                  <c:v>3.9029283582089598E-3</c:v>
                </c:pt>
                <c:pt idx="43">
                  <c:v>1.0631122085889601E-2</c:v>
                </c:pt>
                <c:pt idx="44">
                  <c:v>-7.2320650000000002E-3</c:v>
                </c:pt>
                <c:pt idx="45">
                  <c:v>-7.8755285714285697E-4</c:v>
                </c:pt>
                <c:pt idx="46">
                  <c:v>-4.7619636261682302E-3</c:v>
                </c:pt>
                <c:pt idx="47">
                  <c:v>1.1582063971631199E-2</c:v>
                </c:pt>
                <c:pt idx="48">
                  <c:v>-1.8639477272727301E-2</c:v>
                </c:pt>
                <c:pt idx="49">
                  <c:v>1.44270805228758E-2</c:v>
                </c:pt>
                <c:pt idx="50">
                  <c:v>-6.2379561702127703E-3</c:v>
                </c:pt>
              </c:numCache>
            </c:numRef>
          </c:val>
          <c:smooth val="0"/>
        </c:ser>
        <c:dLbls>
          <c:showLegendKey val="0"/>
          <c:showVal val="0"/>
          <c:showCatName val="0"/>
          <c:showSerName val="0"/>
          <c:showPercent val="0"/>
          <c:showBubbleSize val="0"/>
        </c:dLbls>
        <c:smooth val="0"/>
        <c:axId val="171658272"/>
        <c:axId val="362895400"/>
      </c:lineChart>
      <c:catAx>
        <c:axId val="171658272"/>
        <c:scaling>
          <c:orientation val="minMax"/>
        </c:scaling>
        <c:delete val="0"/>
        <c:axPos val="b"/>
        <c:majorTickMark val="none"/>
        <c:minorTickMark val="none"/>
        <c:tickLblPos val="nextTo"/>
        <c:crossAx val="362895400"/>
        <c:crosses val="autoZero"/>
        <c:auto val="1"/>
        <c:lblAlgn val="ctr"/>
        <c:lblOffset val="100"/>
        <c:noMultiLvlLbl val="0"/>
      </c:catAx>
      <c:valAx>
        <c:axId val="362895400"/>
        <c:scaling>
          <c:orientation val="minMax"/>
        </c:scaling>
        <c:delete val="0"/>
        <c:axPos val="l"/>
        <c:majorGridlines/>
        <c:numFmt formatCode="General" sourceLinked="1"/>
        <c:majorTickMark val="none"/>
        <c:minorTickMark val="none"/>
        <c:tickLblPos val="nextTo"/>
        <c:spPr>
          <a:ln w="9525">
            <a:noFill/>
          </a:ln>
        </c:spPr>
        <c:crossAx val="171658272"/>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跌!$D$1</c:f>
              <c:strCache>
                <c:ptCount val="1"/>
                <c:pt idx="0">
                  <c:v>净收益</c:v>
                </c:pt>
              </c:strCache>
            </c:strRef>
          </c:tx>
          <c:marker>
            <c:symbol val="none"/>
          </c:marker>
          <c:val>
            <c:numRef>
              <c:f>跌!$D$2:$D$52</c:f>
              <c:numCache>
                <c:formatCode>General</c:formatCode>
                <c:ptCount val="51"/>
                <c:pt idx="0">
                  <c:v>-5.9713924492980006E-3</c:v>
                </c:pt>
                <c:pt idx="1">
                  <c:v>5.5338094890511058E-3</c:v>
                </c:pt>
                <c:pt idx="2">
                  <c:v>3.3507977355371907E-2</c:v>
                </c:pt>
                <c:pt idx="3">
                  <c:v>-3.2726231003134841E-2</c:v>
                </c:pt>
                <c:pt idx="4">
                  <c:v>-8.5916557746478894E-3</c:v>
                </c:pt>
                <c:pt idx="5">
                  <c:v>-5.3411642294117642E-2</c:v>
                </c:pt>
                <c:pt idx="6">
                  <c:v>7.8586336538461504E-2</c:v>
                </c:pt>
                <c:pt idx="7">
                  <c:v>3.6028544347826097E-2</c:v>
                </c:pt>
                <c:pt idx="8">
                  <c:v>1.43907040609137E-2</c:v>
                </c:pt>
                <c:pt idx="9">
                  <c:v>-9.9531523966941982E-3</c:v>
                </c:pt>
                <c:pt idx="10">
                  <c:v>2.99972526829268E-2</c:v>
                </c:pt>
                <c:pt idx="11">
                  <c:v>-5.7484480888888995E-3</c:v>
                </c:pt>
                <c:pt idx="12">
                  <c:v>-4.9598452623211501E-3</c:v>
                </c:pt>
                <c:pt idx="13">
                  <c:v>2.6965673886462802E-2</c:v>
                </c:pt>
                <c:pt idx="14">
                  <c:v>-1.8150308433734899E-2</c:v>
                </c:pt>
                <c:pt idx="15">
                  <c:v>-7.0281941379310986E-3</c:v>
                </c:pt>
                <c:pt idx="16">
                  <c:v>-1.2405352837837849E-2</c:v>
                </c:pt>
                <c:pt idx="17">
                  <c:v>5.01573148333333E-2</c:v>
                </c:pt>
                <c:pt idx="18">
                  <c:v>3.7344029276315804E-2</c:v>
                </c:pt>
                <c:pt idx="19">
                  <c:v>8.286646680672298E-3</c:v>
                </c:pt>
                <c:pt idx="20">
                  <c:v>3.9241853092105303E-2</c:v>
                </c:pt>
                <c:pt idx="21">
                  <c:v>-2.6090174275362331E-2</c:v>
                </c:pt>
                <c:pt idx="22">
                  <c:v>2.3170283870967739E-2</c:v>
                </c:pt>
                <c:pt idx="23">
                  <c:v>1.4100277395833305E-2</c:v>
                </c:pt>
                <c:pt idx="24">
                  <c:v>2.3869526212765998E-2</c:v>
                </c:pt>
                <c:pt idx="25">
                  <c:v>2.1929575619047622E-2</c:v>
                </c:pt>
                <c:pt idx="26">
                  <c:v>1.3080679744525599E-2</c:v>
                </c:pt>
                <c:pt idx="27">
                  <c:v>-1.31861432835821E-2</c:v>
                </c:pt>
                <c:pt idx="28">
                  <c:v>2.1069325345621989E-3</c:v>
                </c:pt>
                <c:pt idx="29">
                  <c:v>-1.0284738262626304E-2</c:v>
                </c:pt>
                <c:pt idx="30">
                  <c:v>1.1160296493506461E-2</c:v>
                </c:pt>
                <c:pt idx="31">
                  <c:v>-2.3147175161904798E-2</c:v>
                </c:pt>
                <c:pt idx="32">
                  <c:v>1.1864291372548987E-2</c:v>
                </c:pt>
                <c:pt idx="33">
                  <c:v>2.787271139240502E-3</c:v>
                </c:pt>
                <c:pt idx="34">
                  <c:v>3.951665522522526E-2</c:v>
                </c:pt>
                <c:pt idx="35">
                  <c:v>4.0685453125000014E-3</c:v>
                </c:pt>
                <c:pt idx="36">
                  <c:v>3.0175706629834015E-3</c:v>
                </c:pt>
                <c:pt idx="37">
                  <c:v>-2.2629181818182003E-4</c:v>
                </c:pt>
                <c:pt idx="38">
                  <c:v>-8.0137198913043592E-3</c:v>
                </c:pt>
                <c:pt idx="39">
                  <c:v>1.6742036904761899E-2</c:v>
                </c:pt>
                <c:pt idx="40">
                  <c:v>3.8377075156249996E-2</c:v>
                </c:pt>
                <c:pt idx="41">
                  <c:v>1.7001411883408105E-2</c:v>
                </c:pt>
                <c:pt idx="42">
                  <c:v>1.007606268656717E-2</c:v>
                </c:pt>
                <c:pt idx="43">
                  <c:v>1.795259447852764E-2</c:v>
                </c:pt>
                <c:pt idx="44">
                  <c:v>-3.2313642857142999E-4</c:v>
                </c:pt>
                <c:pt idx="45">
                  <c:v>2.9701857142857299E-4</c:v>
                </c:pt>
                <c:pt idx="46">
                  <c:v>7.792989644859769E-3</c:v>
                </c:pt>
                <c:pt idx="47">
                  <c:v>1.137851787234042E-2</c:v>
                </c:pt>
                <c:pt idx="48">
                  <c:v>-6.0038129370630008E-3</c:v>
                </c:pt>
                <c:pt idx="49">
                  <c:v>3.8626426928104599E-2</c:v>
                </c:pt>
                <c:pt idx="50">
                  <c:v>2.1534384255319131E-2</c:v>
                </c:pt>
              </c:numCache>
            </c:numRef>
          </c:val>
          <c:smooth val="0"/>
        </c:ser>
        <c:dLbls>
          <c:showLegendKey val="0"/>
          <c:showVal val="0"/>
          <c:showCatName val="0"/>
          <c:showSerName val="0"/>
          <c:showPercent val="0"/>
          <c:showBubbleSize val="0"/>
        </c:dLbls>
        <c:smooth val="0"/>
        <c:axId val="362900496"/>
        <c:axId val="362900104"/>
      </c:lineChart>
      <c:catAx>
        <c:axId val="362900496"/>
        <c:scaling>
          <c:orientation val="minMax"/>
        </c:scaling>
        <c:delete val="0"/>
        <c:axPos val="b"/>
        <c:majorTickMark val="none"/>
        <c:minorTickMark val="none"/>
        <c:tickLblPos val="nextTo"/>
        <c:crossAx val="362900104"/>
        <c:crosses val="autoZero"/>
        <c:auto val="1"/>
        <c:lblAlgn val="ctr"/>
        <c:lblOffset val="100"/>
        <c:noMultiLvlLbl val="0"/>
      </c:catAx>
      <c:valAx>
        <c:axId val="362900104"/>
        <c:scaling>
          <c:orientation val="minMax"/>
        </c:scaling>
        <c:delete val="0"/>
        <c:axPos val="l"/>
        <c:majorGridlines/>
        <c:numFmt formatCode="General" sourceLinked="1"/>
        <c:majorTickMark val="none"/>
        <c:minorTickMark val="none"/>
        <c:tickLblPos val="nextTo"/>
        <c:spPr>
          <a:ln w="9525">
            <a:noFill/>
          </a:ln>
        </c:spPr>
        <c:crossAx val="362900496"/>
        <c:crosses val="autoZero"/>
        <c:crossBetween val="between"/>
      </c:valAx>
    </c:plotArea>
    <c:legend>
      <c:legendPos val="b"/>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4#1">
  <dgm:title val=""/>
  <dgm:desc val=""/>
  <dgm:catLst>
    <dgm:cat type="accent1" pri="11400"/>
  </dgm:catLst>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8AEA10-61D2-429E-B01F-CF4180772B7B}" type="doc">
      <dgm:prSet loTypeId="urn:microsoft.com/office/officeart/2005/8/layout/hList1" loCatId="list" qsTypeId="urn:microsoft.com/office/officeart/2005/8/quickstyle/simple1#1" qsCatId="simple" csTypeId="urn:microsoft.com/office/officeart/2005/8/colors/accent1_4#1" csCatId="accent1" phldr="1"/>
      <dgm:spPr/>
      <dgm:t>
        <a:bodyPr/>
        <a:lstStyle/>
        <a:p>
          <a:endParaRPr lang="zh-CN" altLang="en-US"/>
        </a:p>
      </dgm:t>
    </dgm:pt>
    <dgm:pt modelId="{0F56A38D-7F09-45AB-A635-5ADF4F8DB6DA}">
      <dgm:prSet phldrT="[文本]" custT="1"/>
      <dgm:spPr/>
      <dgm:t>
        <a:bodyPr/>
        <a:lstStyle/>
        <a:p>
          <a:r>
            <a:rPr lang="zh-CN" altLang="en-US" sz="2200" b="1" dirty="0" smtClean="0">
              <a:latin typeface="微软雅黑" panose="020B0503020204020204" pitchFamily="34" charset="-122"/>
              <a:ea typeface="微软雅黑" panose="020B0503020204020204" pitchFamily="34" charset="-122"/>
            </a:rPr>
            <a:t>硬件故障</a:t>
          </a:r>
          <a:endParaRPr lang="zh-CN" altLang="en-US" sz="2200" b="1" dirty="0">
            <a:latin typeface="微软雅黑" panose="020B0503020204020204" pitchFamily="34" charset="-122"/>
            <a:ea typeface="微软雅黑" panose="020B0503020204020204" pitchFamily="34" charset="-122"/>
          </a:endParaRPr>
        </a:p>
      </dgm:t>
    </dgm:pt>
    <dgm:pt modelId="{CD71FE6A-90D0-4FF0-9DE2-94EA9FE206F6}" type="parTrans" cxnId="{6C9546B4-9787-4208-A5C7-1C25BEA95BFE}">
      <dgm:prSet/>
      <dgm:spPr/>
      <dgm:t>
        <a:bodyPr/>
        <a:lstStyle/>
        <a:p>
          <a:endParaRPr lang="zh-CN" altLang="en-US" sz="1600"/>
        </a:p>
      </dgm:t>
    </dgm:pt>
    <dgm:pt modelId="{91F8C845-004D-4F49-9A01-8C5FB13817AA}" type="sibTrans" cxnId="{6C9546B4-9787-4208-A5C7-1C25BEA95BFE}">
      <dgm:prSet/>
      <dgm:spPr/>
      <dgm:t>
        <a:bodyPr/>
        <a:lstStyle/>
        <a:p>
          <a:endParaRPr lang="zh-CN" altLang="en-US" sz="1600"/>
        </a:p>
      </dgm:t>
    </dgm:pt>
    <dgm:pt modelId="{AD8FD21A-D2A8-4EF4-8754-DB9E5DD07E74}">
      <dgm:prSet phldrT="[文本]" custT="1"/>
      <dgm:spPr/>
      <dgm:t>
        <a:bodyPr/>
        <a:lstStyle/>
        <a:p>
          <a:r>
            <a:rPr lang="zh-CN" altLang="en-US" sz="1600" b="1" dirty="0" smtClean="0">
              <a:solidFill>
                <a:schemeClr val="tx1"/>
              </a:solidFill>
              <a:latin typeface="微软雅黑" panose="020B0503020204020204" pitchFamily="34" charset="-122"/>
              <a:ea typeface="微软雅黑" panose="020B0503020204020204" pitchFamily="34" charset="-122"/>
            </a:rPr>
            <a:t>电脑的硬件故障会导致自动化系统出现无法完成预期的投资活动的情况，这也属于量化投资不可控风险。</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4291A446-E392-4826-AE71-6B3920015A12}" type="parTrans" cxnId="{3EDBD984-064B-4FD2-BF25-FD24A0655CCB}">
      <dgm:prSet/>
      <dgm:spPr/>
      <dgm:t>
        <a:bodyPr/>
        <a:lstStyle/>
        <a:p>
          <a:endParaRPr lang="zh-CN" altLang="en-US" sz="1600"/>
        </a:p>
      </dgm:t>
    </dgm:pt>
    <dgm:pt modelId="{27FDD8ED-9714-4DC5-B8C6-746D0681540D}" type="sibTrans" cxnId="{3EDBD984-064B-4FD2-BF25-FD24A0655CCB}">
      <dgm:prSet/>
      <dgm:spPr/>
      <dgm:t>
        <a:bodyPr/>
        <a:lstStyle/>
        <a:p>
          <a:endParaRPr lang="zh-CN" altLang="en-US" sz="1600"/>
        </a:p>
      </dgm:t>
    </dgm:pt>
    <dgm:pt modelId="{A7740A12-A46F-4B18-A305-761700E65245}">
      <dgm:prSet phldrT="[文本]" custT="1"/>
      <dgm:spPr/>
      <dgm:t>
        <a:bodyPr/>
        <a:lstStyle/>
        <a:p>
          <a:pPr>
            <a:lnSpc>
              <a:spcPct val="100000"/>
            </a:lnSpc>
          </a:pPr>
          <a:r>
            <a:rPr lang="zh-CN" altLang="en-US" sz="2200" b="1" dirty="0" smtClean="0">
              <a:solidFill>
                <a:schemeClr val="tx2">
                  <a:lumMod val="75000"/>
                </a:schemeClr>
              </a:solidFill>
              <a:latin typeface="微软雅黑" panose="020B0503020204020204" pitchFamily="34" charset="-122"/>
              <a:ea typeface="微软雅黑" panose="020B0503020204020204" pitchFamily="34" charset="-122"/>
            </a:rPr>
            <a:t>策略调整灵活度</a:t>
          </a:r>
        </a:p>
      </dgm:t>
    </dgm:pt>
    <dgm:pt modelId="{9AEDB818-E9DD-4AB6-983E-4359EF893580}" type="parTrans" cxnId="{A8CEF281-99AE-4F92-A27E-D0788099EE0D}">
      <dgm:prSet/>
      <dgm:spPr/>
      <dgm:t>
        <a:bodyPr/>
        <a:lstStyle/>
        <a:p>
          <a:endParaRPr lang="zh-CN" altLang="en-US" sz="1600"/>
        </a:p>
      </dgm:t>
    </dgm:pt>
    <dgm:pt modelId="{57A46ABF-5D76-40DF-984D-35E6459A24F1}" type="sibTrans" cxnId="{A8CEF281-99AE-4F92-A27E-D0788099EE0D}">
      <dgm:prSet/>
      <dgm:spPr/>
      <dgm:t>
        <a:bodyPr/>
        <a:lstStyle/>
        <a:p>
          <a:endParaRPr lang="zh-CN" altLang="en-US" sz="1600"/>
        </a:p>
      </dgm:t>
    </dgm:pt>
    <dgm:pt modelId="{5D26670E-0CC7-47CB-AF44-86EDEC5E3FBD}">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基于历史测试的数量化投资策略，在情势变迁时，有时无法像人那样做出灵活的调整。</a:t>
          </a:r>
        </a:p>
      </dgm:t>
    </dgm:pt>
    <dgm:pt modelId="{A57C063E-ADC5-4C69-A8DC-52DF1E665634}" type="parTrans" cxnId="{DD61A41C-ABB1-49B1-9A4D-99A2B5AB0362}">
      <dgm:prSet/>
      <dgm:spPr/>
      <dgm:t>
        <a:bodyPr/>
        <a:lstStyle/>
        <a:p>
          <a:endParaRPr lang="zh-CN" altLang="en-US" sz="1600"/>
        </a:p>
      </dgm:t>
    </dgm:pt>
    <dgm:pt modelId="{0CC5D9DF-94E1-4AE3-8A0F-41DEE95EF5FC}" type="sibTrans" cxnId="{DD61A41C-ABB1-49B1-9A4D-99A2B5AB0362}">
      <dgm:prSet/>
      <dgm:spPr/>
      <dgm:t>
        <a:bodyPr/>
        <a:lstStyle/>
        <a:p>
          <a:endParaRPr lang="zh-CN" altLang="en-US" sz="1600"/>
        </a:p>
      </dgm:t>
    </dgm:pt>
    <dgm:pt modelId="{46F058DE-AA5B-451A-B814-4CE9607F4EC1}">
      <dgm:prSet phldrT="[文本]" custT="1"/>
      <dgm:spPr/>
      <dgm:t>
        <a:bodyPr/>
        <a:lstStyle/>
        <a:p>
          <a:r>
            <a:rPr lang="zh-CN" altLang="en-US" sz="2200" b="1" dirty="0" smtClean="0">
              <a:solidFill>
                <a:schemeClr val="tx2">
                  <a:lumMod val="75000"/>
                </a:schemeClr>
              </a:solidFill>
              <a:latin typeface="微软雅黑" panose="020B0503020204020204" pitchFamily="34" charset="-122"/>
              <a:ea typeface="微软雅黑" panose="020B0503020204020204" pitchFamily="34" charset="-122"/>
            </a:rPr>
            <a:t>资金容量上限</a:t>
          </a:r>
        </a:p>
      </dgm:t>
    </dgm:pt>
    <dgm:pt modelId="{DCEF6574-FB33-4D3F-9439-B63DD2E89978}" type="parTrans" cxnId="{03DA8A14-D7B3-4DB6-A701-C69AF09D23D6}">
      <dgm:prSet/>
      <dgm:spPr/>
      <dgm:t>
        <a:bodyPr/>
        <a:lstStyle/>
        <a:p>
          <a:endParaRPr lang="zh-CN" altLang="en-US" sz="1600"/>
        </a:p>
      </dgm:t>
    </dgm:pt>
    <dgm:pt modelId="{BEED8D6F-17B6-4B80-BBFD-EDBB09DAC461}" type="sibTrans" cxnId="{03DA8A14-D7B3-4DB6-A701-C69AF09D23D6}">
      <dgm:prSet/>
      <dgm:spPr/>
      <dgm:t>
        <a:bodyPr/>
        <a:lstStyle/>
        <a:p>
          <a:endParaRPr lang="zh-CN" altLang="en-US" sz="1600"/>
        </a:p>
      </dgm:t>
    </dgm:pt>
    <dgm:pt modelId="{05E0B6B1-9668-4512-88D6-2557547AE3F8}">
      <dgm:prSet phldrT="[文本]" custT="1"/>
      <dgm:spPr/>
      <dgm:t>
        <a:bodyPr/>
        <a:lstStyle/>
        <a:p>
          <a:pPr algn="just"/>
          <a:r>
            <a:rPr lang="zh-CN" altLang="en-US" sz="1600" b="1" dirty="0" smtClean="0">
              <a:latin typeface="微软雅黑" panose="020B0503020204020204" pitchFamily="34" charset="-122"/>
              <a:ea typeface="微软雅黑" panose="020B0503020204020204" pitchFamily="34" charset="-122"/>
            </a:rPr>
            <a:t>任何一种投资策略在一个单独的投资管理人手中使用时的有效性是有其上限的，要充分考虑市场冲击和互动。接近和超过上限时，在设计和运用数量化投资时要明确该种方法的边界在哪里。</a:t>
          </a:r>
        </a:p>
      </dgm:t>
    </dgm:pt>
    <dgm:pt modelId="{EA4E6802-010D-4CF1-9527-52C90DDD03DB}" type="parTrans" cxnId="{5E448512-B699-4711-B50D-7E8EC6AFFCAF}">
      <dgm:prSet/>
      <dgm:spPr/>
      <dgm:t>
        <a:bodyPr/>
        <a:lstStyle/>
        <a:p>
          <a:endParaRPr lang="zh-CN" altLang="en-US" sz="1600"/>
        </a:p>
      </dgm:t>
    </dgm:pt>
    <dgm:pt modelId="{A6CCBA1A-EB97-45DF-89D9-A49F391BD648}" type="sibTrans" cxnId="{5E448512-B699-4711-B50D-7E8EC6AFFCAF}">
      <dgm:prSet/>
      <dgm:spPr/>
      <dgm:t>
        <a:bodyPr/>
        <a:lstStyle/>
        <a:p>
          <a:endParaRPr lang="zh-CN" altLang="en-US" sz="1600"/>
        </a:p>
      </dgm:t>
    </dgm:pt>
    <dgm:pt modelId="{9CFDE638-7409-490D-9AD5-E8C53F9A4034}" type="pres">
      <dgm:prSet presAssocID="{DA8AEA10-61D2-429E-B01F-CF4180772B7B}" presName="Name0" presStyleCnt="0">
        <dgm:presLayoutVars>
          <dgm:dir/>
          <dgm:animLvl val="lvl"/>
          <dgm:resizeHandles val="exact"/>
        </dgm:presLayoutVars>
      </dgm:prSet>
      <dgm:spPr/>
      <dgm:t>
        <a:bodyPr/>
        <a:lstStyle/>
        <a:p>
          <a:endParaRPr lang="zh-CN" altLang="en-US"/>
        </a:p>
      </dgm:t>
    </dgm:pt>
    <dgm:pt modelId="{97C37EAD-32D6-47A8-8655-FB03871E3330}" type="pres">
      <dgm:prSet presAssocID="{0F56A38D-7F09-45AB-A635-5ADF4F8DB6DA}" presName="composite" presStyleCnt="0"/>
      <dgm:spPr/>
    </dgm:pt>
    <dgm:pt modelId="{337606B0-53C8-452B-94B6-F8C14B8EA805}" type="pres">
      <dgm:prSet presAssocID="{0F56A38D-7F09-45AB-A635-5ADF4F8DB6DA}" presName="parTx" presStyleLbl="alignNode1" presStyleIdx="0" presStyleCnt="3">
        <dgm:presLayoutVars>
          <dgm:chMax val="0"/>
          <dgm:chPref val="0"/>
          <dgm:bulletEnabled val="1"/>
        </dgm:presLayoutVars>
      </dgm:prSet>
      <dgm:spPr/>
      <dgm:t>
        <a:bodyPr/>
        <a:lstStyle/>
        <a:p>
          <a:endParaRPr lang="zh-CN" altLang="en-US"/>
        </a:p>
      </dgm:t>
    </dgm:pt>
    <dgm:pt modelId="{66E23687-2E18-42F9-B546-DAB1F3375219}" type="pres">
      <dgm:prSet presAssocID="{0F56A38D-7F09-45AB-A635-5ADF4F8DB6DA}" presName="desTx" presStyleLbl="alignAccFollowNode1" presStyleIdx="0" presStyleCnt="3">
        <dgm:presLayoutVars>
          <dgm:bulletEnabled val="1"/>
        </dgm:presLayoutVars>
      </dgm:prSet>
      <dgm:spPr/>
      <dgm:t>
        <a:bodyPr/>
        <a:lstStyle/>
        <a:p>
          <a:endParaRPr lang="zh-CN" altLang="en-US"/>
        </a:p>
      </dgm:t>
    </dgm:pt>
    <dgm:pt modelId="{DFEEAFE2-A930-4280-B477-C970A2492835}" type="pres">
      <dgm:prSet presAssocID="{91F8C845-004D-4F49-9A01-8C5FB13817AA}" presName="space" presStyleCnt="0"/>
      <dgm:spPr/>
    </dgm:pt>
    <dgm:pt modelId="{D07F8082-816F-4661-83D9-163F87BFD0D0}" type="pres">
      <dgm:prSet presAssocID="{A7740A12-A46F-4B18-A305-761700E65245}" presName="composite" presStyleCnt="0"/>
      <dgm:spPr/>
    </dgm:pt>
    <dgm:pt modelId="{AE2FFEE6-D82F-4D80-8424-20D2534B3591}" type="pres">
      <dgm:prSet presAssocID="{A7740A12-A46F-4B18-A305-761700E65245}" presName="parTx" presStyleLbl="alignNode1" presStyleIdx="1" presStyleCnt="3" custScaleX="111143" custLinFactNeighborX="216" custLinFactNeighborY="-171">
        <dgm:presLayoutVars>
          <dgm:chMax val="0"/>
          <dgm:chPref val="0"/>
          <dgm:bulletEnabled val="1"/>
        </dgm:presLayoutVars>
      </dgm:prSet>
      <dgm:spPr/>
      <dgm:t>
        <a:bodyPr/>
        <a:lstStyle/>
        <a:p>
          <a:endParaRPr lang="zh-CN" altLang="en-US"/>
        </a:p>
      </dgm:t>
    </dgm:pt>
    <dgm:pt modelId="{57C595B6-14A9-489D-A813-9CAD6BC7D50A}" type="pres">
      <dgm:prSet presAssocID="{A7740A12-A46F-4B18-A305-761700E65245}" presName="desTx" presStyleLbl="alignAccFollowNode1" presStyleIdx="1" presStyleCnt="3" custScaleX="111143">
        <dgm:presLayoutVars>
          <dgm:bulletEnabled val="1"/>
        </dgm:presLayoutVars>
      </dgm:prSet>
      <dgm:spPr/>
      <dgm:t>
        <a:bodyPr/>
        <a:lstStyle/>
        <a:p>
          <a:endParaRPr lang="zh-CN" altLang="en-US"/>
        </a:p>
      </dgm:t>
    </dgm:pt>
    <dgm:pt modelId="{E12E405B-DC0D-4089-8376-C2F3E05C36D1}" type="pres">
      <dgm:prSet presAssocID="{57A46ABF-5D76-40DF-984D-35E6459A24F1}" presName="space" presStyleCnt="0"/>
      <dgm:spPr/>
    </dgm:pt>
    <dgm:pt modelId="{ACBAA23F-77B2-4287-9892-3A1A5D862082}" type="pres">
      <dgm:prSet presAssocID="{46F058DE-AA5B-451A-B814-4CE9607F4EC1}" presName="composite" presStyleCnt="0"/>
      <dgm:spPr/>
    </dgm:pt>
    <dgm:pt modelId="{9B5D9A94-32C7-4FBD-9076-127EF777E629}" type="pres">
      <dgm:prSet presAssocID="{46F058DE-AA5B-451A-B814-4CE9607F4EC1}" presName="parTx" presStyleLbl="alignNode1" presStyleIdx="2" presStyleCnt="3">
        <dgm:presLayoutVars>
          <dgm:chMax val="0"/>
          <dgm:chPref val="0"/>
          <dgm:bulletEnabled val="1"/>
        </dgm:presLayoutVars>
      </dgm:prSet>
      <dgm:spPr/>
      <dgm:t>
        <a:bodyPr/>
        <a:lstStyle/>
        <a:p>
          <a:endParaRPr lang="zh-CN" altLang="en-US"/>
        </a:p>
      </dgm:t>
    </dgm:pt>
    <dgm:pt modelId="{390CDEF8-7CD9-4DFD-9A53-22FACB7151AC}" type="pres">
      <dgm:prSet presAssocID="{46F058DE-AA5B-451A-B814-4CE9607F4EC1}" presName="desTx" presStyleLbl="alignAccFollowNode1" presStyleIdx="2" presStyleCnt="3">
        <dgm:presLayoutVars>
          <dgm:bulletEnabled val="1"/>
        </dgm:presLayoutVars>
      </dgm:prSet>
      <dgm:spPr/>
      <dgm:t>
        <a:bodyPr/>
        <a:lstStyle/>
        <a:p>
          <a:endParaRPr lang="zh-CN" altLang="en-US"/>
        </a:p>
      </dgm:t>
    </dgm:pt>
  </dgm:ptLst>
  <dgm:cxnLst>
    <dgm:cxn modelId="{6602C603-BDD2-4D61-B01B-66B37906ED71}" type="presOf" srcId="{46F058DE-AA5B-451A-B814-4CE9607F4EC1}" destId="{9B5D9A94-32C7-4FBD-9076-127EF777E629}" srcOrd="0" destOrd="0" presId="urn:microsoft.com/office/officeart/2005/8/layout/hList1"/>
    <dgm:cxn modelId="{5E448512-B699-4711-B50D-7E8EC6AFFCAF}" srcId="{46F058DE-AA5B-451A-B814-4CE9607F4EC1}" destId="{05E0B6B1-9668-4512-88D6-2557547AE3F8}" srcOrd="0" destOrd="0" parTransId="{EA4E6802-010D-4CF1-9527-52C90DDD03DB}" sibTransId="{A6CCBA1A-EB97-45DF-89D9-A49F391BD648}"/>
    <dgm:cxn modelId="{15B4680A-C059-44F2-B230-AA27701CAF15}" type="presOf" srcId="{5D26670E-0CC7-47CB-AF44-86EDEC5E3FBD}" destId="{57C595B6-14A9-489D-A813-9CAD6BC7D50A}" srcOrd="0" destOrd="0" presId="urn:microsoft.com/office/officeart/2005/8/layout/hList1"/>
    <dgm:cxn modelId="{20BCE4EB-84F7-4BF4-9DA3-CC3FFE5C0A27}" type="presOf" srcId="{AD8FD21A-D2A8-4EF4-8754-DB9E5DD07E74}" destId="{66E23687-2E18-42F9-B546-DAB1F3375219}" srcOrd="0" destOrd="0" presId="urn:microsoft.com/office/officeart/2005/8/layout/hList1"/>
    <dgm:cxn modelId="{A8CEF281-99AE-4F92-A27E-D0788099EE0D}" srcId="{DA8AEA10-61D2-429E-B01F-CF4180772B7B}" destId="{A7740A12-A46F-4B18-A305-761700E65245}" srcOrd="1" destOrd="0" parTransId="{9AEDB818-E9DD-4AB6-983E-4359EF893580}" sibTransId="{57A46ABF-5D76-40DF-984D-35E6459A24F1}"/>
    <dgm:cxn modelId="{02FEB478-2ABC-4343-8D1F-B6264B3EBA48}" type="presOf" srcId="{DA8AEA10-61D2-429E-B01F-CF4180772B7B}" destId="{9CFDE638-7409-490D-9AD5-E8C53F9A4034}" srcOrd="0" destOrd="0" presId="urn:microsoft.com/office/officeart/2005/8/layout/hList1"/>
    <dgm:cxn modelId="{6C9546B4-9787-4208-A5C7-1C25BEA95BFE}" srcId="{DA8AEA10-61D2-429E-B01F-CF4180772B7B}" destId="{0F56A38D-7F09-45AB-A635-5ADF4F8DB6DA}" srcOrd="0" destOrd="0" parTransId="{CD71FE6A-90D0-4FF0-9DE2-94EA9FE206F6}" sibTransId="{91F8C845-004D-4F49-9A01-8C5FB13817AA}"/>
    <dgm:cxn modelId="{4DBC2103-B003-4174-989A-82C02FB3CC85}" type="presOf" srcId="{0F56A38D-7F09-45AB-A635-5ADF4F8DB6DA}" destId="{337606B0-53C8-452B-94B6-F8C14B8EA805}" srcOrd="0" destOrd="0" presId="urn:microsoft.com/office/officeart/2005/8/layout/hList1"/>
    <dgm:cxn modelId="{D00AD7C1-9866-4849-B33E-C5B92D6DEA43}" type="presOf" srcId="{A7740A12-A46F-4B18-A305-761700E65245}" destId="{AE2FFEE6-D82F-4D80-8424-20D2534B3591}" srcOrd="0" destOrd="0" presId="urn:microsoft.com/office/officeart/2005/8/layout/hList1"/>
    <dgm:cxn modelId="{03DA8A14-D7B3-4DB6-A701-C69AF09D23D6}" srcId="{DA8AEA10-61D2-429E-B01F-CF4180772B7B}" destId="{46F058DE-AA5B-451A-B814-4CE9607F4EC1}" srcOrd="2" destOrd="0" parTransId="{DCEF6574-FB33-4D3F-9439-B63DD2E89978}" sibTransId="{BEED8D6F-17B6-4B80-BBFD-EDBB09DAC461}"/>
    <dgm:cxn modelId="{3EDBD984-064B-4FD2-BF25-FD24A0655CCB}" srcId="{0F56A38D-7F09-45AB-A635-5ADF4F8DB6DA}" destId="{AD8FD21A-D2A8-4EF4-8754-DB9E5DD07E74}" srcOrd="0" destOrd="0" parTransId="{4291A446-E392-4826-AE71-6B3920015A12}" sibTransId="{27FDD8ED-9714-4DC5-B8C6-746D0681540D}"/>
    <dgm:cxn modelId="{301B5864-96A9-4522-B838-D5379CEAE74C}" type="presOf" srcId="{05E0B6B1-9668-4512-88D6-2557547AE3F8}" destId="{390CDEF8-7CD9-4DFD-9A53-22FACB7151AC}" srcOrd="0" destOrd="0" presId="urn:microsoft.com/office/officeart/2005/8/layout/hList1"/>
    <dgm:cxn modelId="{DD61A41C-ABB1-49B1-9A4D-99A2B5AB0362}" srcId="{A7740A12-A46F-4B18-A305-761700E65245}" destId="{5D26670E-0CC7-47CB-AF44-86EDEC5E3FBD}" srcOrd="0" destOrd="0" parTransId="{A57C063E-ADC5-4C69-A8DC-52DF1E665634}" sibTransId="{0CC5D9DF-94E1-4AE3-8A0F-41DEE95EF5FC}"/>
    <dgm:cxn modelId="{F65B0EB4-1163-4D34-91AD-6628B2129836}" type="presParOf" srcId="{9CFDE638-7409-490D-9AD5-E8C53F9A4034}" destId="{97C37EAD-32D6-47A8-8655-FB03871E3330}" srcOrd="0" destOrd="0" presId="urn:microsoft.com/office/officeart/2005/8/layout/hList1"/>
    <dgm:cxn modelId="{90234BFB-95A4-4A77-BC20-607B2399A2B4}" type="presParOf" srcId="{97C37EAD-32D6-47A8-8655-FB03871E3330}" destId="{337606B0-53C8-452B-94B6-F8C14B8EA805}" srcOrd="0" destOrd="0" presId="urn:microsoft.com/office/officeart/2005/8/layout/hList1"/>
    <dgm:cxn modelId="{0DBBD2D2-23CD-42D5-B547-8BAB2E4A0D7C}" type="presParOf" srcId="{97C37EAD-32D6-47A8-8655-FB03871E3330}" destId="{66E23687-2E18-42F9-B546-DAB1F3375219}" srcOrd="1" destOrd="0" presId="urn:microsoft.com/office/officeart/2005/8/layout/hList1"/>
    <dgm:cxn modelId="{3331BEE7-5621-404D-9F2D-F234971244B3}" type="presParOf" srcId="{9CFDE638-7409-490D-9AD5-E8C53F9A4034}" destId="{DFEEAFE2-A930-4280-B477-C970A2492835}" srcOrd="1" destOrd="0" presId="urn:microsoft.com/office/officeart/2005/8/layout/hList1"/>
    <dgm:cxn modelId="{A19D32AB-A803-4EED-9D0A-4E6D7F1EBA4B}" type="presParOf" srcId="{9CFDE638-7409-490D-9AD5-E8C53F9A4034}" destId="{D07F8082-816F-4661-83D9-163F87BFD0D0}" srcOrd="2" destOrd="0" presId="urn:microsoft.com/office/officeart/2005/8/layout/hList1"/>
    <dgm:cxn modelId="{A0313A55-6D47-4324-B2FE-40CE96E143EB}" type="presParOf" srcId="{D07F8082-816F-4661-83D9-163F87BFD0D0}" destId="{AE2FFEE6-D82F-4D80-8424-20D2534B3591}" srcOrd="0" destOrd="0" presId="urn:microsoft.com/office/officeart/2005/8/layout/hList1"/>
    <dgm:cxn modelId="{E4A04CCC-8124-48A2-91B9-7602F9920472}" type="presParOf" srcId="{D07F8082-816F-4661-83D9-163F87BFD0D0}" destId="{57C595B6-14A9-489D-A813-9CAD6BC7D50A}" srcOrd="1" destOrd="0" presId="urn:microsoft.com/office/officeart/2005/8/layout/hList1"/>
    <dgm:cxn modelId="{ED55849A-6E00-4251-8604-D3F3277CA83E}" type="presParOf" srcId="{9CFDE638-7409-490D-9AD5-E8C53F9A4034}" destId="{E12E405B-DC0D-4089-8376-C2F3E05C36D1}" srcOrd="3" destOrd="0" presId="urn:microsoft.com/office/officeart/2005/8/layout/hList1"/>
    <dgm:cxn modelId="{F04431EB-DBCD-4693-A90C-64B7886E18BD}" type="presParOf" srcId="{9CFDE638-7409-490D-9AD5-E8C53F9A4034}" destId="{ACBAA23F-77B2-4287-9892-3A1A5D862082}" srcOrd="4" destOrd="0" presId="urn:microsoft.com/office/officeart/2005/8/layout/hList1"/>
    <dgm:cxn modelId="{C7866466-E3E1-4D08-82B1-829C1FE78399}" type="presParOf" srcId="{ACBAA23F-77B2-4287-9892-3A1A5D862082}" destId="{9B5D9A94-32C7-4FBD-9076-127EF777E629}" srcOrd="0" destOrd="0" presId="urn:microsoft.com/office/officeart/2005/8/layout/hList1"/>
    <dgm:cxn modelId="{996E449B-79D0-4F1E-95BA-2D67AF9B5483}" type="presParOf" srcId="{ACBAA23F-77B2-4287-9892-3A1A5D862082}" destId="{390CDEF8-7CD9-4DFD-9A53-22FACB7151A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115368-FEE0-4863-BA11-D65C73348FB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CB8C66C-82F2-42D1-A5EF-EC900AFA8EC7}">
      <dgm:prSet phldrT="[文本]"/>
      <dgm:spPr/>
      <dgm:t>
        <a:bodyPr/>
        <a:lstStyle/>
        <a:p>
          <a:r>
            <a:rPr lang="zh-CN" dirty="0" smtClean="0"/>
            <a:t>三因素模型</a:t>
          </a:r>
          <a:r>
            <a:rPr lang="en-US" b="1" dirty="0" smtClean="0"/>
            <a:t>Alpha</a:t>
          </a:r>
          <a:endParaRPr lang="zh-CN" altLang="en-US" dirty="0"/>
        </a:p>
      </dgm:t>
    </dgm:pt>
    <dgm:pt modelId="{62D4F2FE-0DD3-484C-8F31-E88778CFB8B7}" type="parTrans" cxnId="{3CB7DD8E-A374-47EA-AC33-F2ECEA0D5DCA}">
      <dgm:prSet/>
      <dgm:spPr/>
      <dgm:t>
        <a:bodyPr/>
        <a:lstStyle/>
        <a:p>
          <a:endParaRPr lang="zh-CN" altLang="en-US"/>
        </a:p>
      </dgm:t>
    </dgm:pt>
    <dgm:pt modelId="{BEC7FE05-E0BE-4803-B827-7C0938D0DFD2}" type="sibTrans" cxnId="{3CB7DD8E-A374-47EA-AC33-F2ECEA0D5DCA}">
      <dgm:prSet/>
      <dgm:spPr/>
      <dgm:t>
        <a:bodyPr/>
        <a:lstStyle/>
        <a:p>
          <a:endParaRPr lang="zh-CN" altLang="en-US"/>
        </a:p>
      </dgm:t>
    </dgm:pt>
    <dgm:pt modelId="{FA9FEFDF-AF24-4673-AD7A-1724137F6853}">
      <dgm:prSet phldrT="[文本]" custT="1"/>
      <dgm:spPr/>
      <dgm:t>
        <a:bodyPr/>
        <a:lstStyle/>
        <a:p>
          <a:r>
            <a:rPr lang="zh-CN" sz="1600" dirty="0" smtClean="0">
              <a:latin typeface="微软雅黑" pitchFamily="34" charset="-122"/>
              <a:ea typeface="微软雅黑" pitchFamily="34" charset="-122"/>
            </a:rPr>
            <a:t>增加了两个变量，包括小规模公司收益与大规模公司收益之差</a:t>
          </a:r>
          <a:r>
            <a:rPr lang="en-US" sz="1600" dirty="0" smtClean="0">
              <a:latin typeface="微软雅黑" pitchFamily="34" charset="-122"/>
              <a:ea typeface="微软雅黑" pitchFamily="34" charset="-122"/>
            </a:rPr>
            <a:t>(SMB) </a:t>
          </a:r>
          <a:r>
            <a:rPr lang="zh-CN" sz="1600" dirty="0" smtClean="0">
              <a:latin typeface="微软雅黑" pitchFamily="34" charset="-122"/>
              <a:ea typeface="微软雅黑" pitchFamily="34" charset="-122"/>
            </a:rPr>
            <a:t>、高账面市值比公司收益与低账面市值比公司收益差</a:t>
          </a:r>
          <a:r>
            <a:rPr lang="en-US" sz="1600" dirty="0" smtClean="0">
              <a:latin typeface="微软雅黑" pitchFamily="34" charset="-122"/>
              <a:ea typeface="微软雅黑" pitchFamily="34" charset="-122"/>
            </a:rPr>
            <a:t>(HML) </a:t>
          </a:r>
          <a:endParaRPr lang="zh-CN" altLang="en-US" sz="1600" dirty="0">
            <a:latin typeface="微软雅黑" pitchFamily="34" charset="-122"/>
            <a:ea typeface="微软雅黑" pitchFamily="34" charset="-122"/>
          </a:endParaRPr>
        </a:p>
      </dgm:t>
    </dgm:pt>
    <dgm:pt modelId="{10D4DE34-EF02-4BC4-8A8B-BAB9321A212B}" type="parTrans" cxnId="{33EF809C-F895-4D7B-9484-6E704E55D832}">
      <dgm:prSet/>
      <dgm:spPr/>
      <dgm:t>
        <a:bodyPr/>
        <a:lstStyle/>
        <a:p>
          <a:endParaRPr lang="zh-CN" altLang="en-US"/>
        </a:p>
      </dgm:t>
    </dgm:pt>
    <dgm:pt modelId="{C1450D7A-77A3-4087-B1D2-D594BEAE2CF5}" type="sibTrans" cxnId="{33EF809C-F895-4D7B-9484-6E704E55D832}">
      <dgm:prSet/>
      <dgm:spPr/>
      <dgm:t>
        <a:bodyPr/>
        <a:lstStyle/>
        <a:p>
          <a:endParaRPr lang="zh-CN" altLang="en-US"/>
        </a:p>
      </dgm:t>
    </dgm:pt>
    <dgm:pt modelId="{1DD6E87C-BA0E-471D-B9EC-F7655102E7FA}">
      <dgm:prSet phldrT="[文本]" custT="1"/>
      <dgm:spPr/>
      <dgm:t>
        <a:bodyPr/>
        <a:lstStyle/>
        <a:p>
          <a:r>
            <a:rPr lang="en-US" sz="1600" i="1" dirty="0" err="1" smtClean="0">
              <a:latin typeface="微软雅黑" pitchFamily="34" charset="-122"/>
              <a:ea typeface="微软雅黑" pitchFamily="34" charset="-122"/>
            </a:rPr>
            <a:t>r</a:t>
          </a:r>
          <a:r>
            <a:rPr lang="en-US" sz="1600" i="1" baseline="-25000" dirty="0" err="1" smtClean="0">
              <a:latin typeface="微软雅黑" pitchFamily="34" charset="-122"/>
              <a:ea typeface="微软雅黑" pitchFamily="34" charset="-122"/>
            </a:rPr>
            <a:t>i</a:t>
          </a:r>
          <a:r>
            <a:rPr lang="zh-CN" sz="1600" dirty="0" smtClean="0">
              <a:latin typeface="微软雅黑" pitchFamily="34" charset="-122"/>
              <a:ea typeface="微软雅黑" pitchFamily="34" charset="-122"/>
            </a:rPr>
            <a:t>为证券</a:t>
          </a:r>
          <a:r>
            <a:rPr lang="en-US" sz="1600" i="1" dirty="0" err="1" smtClean="0">
              <a:latin typeface="微软雅黑" pitchFamily="34" charset="-122"/>
              <a:ea typeface="微软雅黑" pitchFamily="34" charset="-122"/>
            </a:rPr>
            <a:t>i</a:t>
          </a:r>
          <a:r>
            <a:rPr lang="zh-CN" sz="1600" dirty="0" smtClean="0">
              <a:latin typeface="微软雅黑" pitchFamily="34" charset="-122"/>
              <a:ea typeface="微软雅黑" pitchFamily="34" charset="-122"/>
            </a:rPr>
            <a:t>的实际收益</a:t>
          </a:r>
          <a:r>
            <a:rPr lang="zh-CN" altLang="en-US"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dgm:t>
    </dgm:pt>
    <dgm:pt modelId="{8B908C6D-5E63-42F1-843D-A3AF2A3B1527}" type="sibTrans" cxnId="{B0A17AF9-C75B-4B4E-AD36-B95F2EEA6EA0}">
      <dgm:prSet/>
      <dgm:spPr/>
      <dgm:t>
        <a:bodyPr/>
        <a:lstStyle/>
        <a:p>
          <a:endParaRPr lang="zh-CN" altLang="en-US"/>
        </a:p>
      </dgm:t>
    </dgm:pt>
    <dgm:pt modelId="{6F70FEE5-938D-4E30-9DDE-3A35613A2998}" type="parTrans" cxnId="{B0A17AF9-C75B-4B4E-AD36-B95F2EEA6EA0}">
      <dgm:prSet/>
      <dgm:spPr/>
      <dgm:t>
        <a:bodyPr/>
        <a:lstStyle/>
        <a:p>
          <a:endParaRPr lang="zh-CN" altLang="en-US"/>
        </a:p>
      </dgm:t>
    </dgm:pt>
    <dgm:pt modelId="{806DE4CE-2AC4-4500-BF88-41BEA6A177E5}">
      <dgm:prSet phldrT="[文本]" custT="1"/>
      <dgm:spPr/>
      <dgm:t>
        <a:bodyPr/>
        <a:lstStyle/>
        <a:p>
          <a:r>
            <a:rPr lang="zh-CN" altLang="en-US" sz="1600" dirty="0" smtClean="0">
              <a:latin typeface="微软雅黑" pitchFamily="34" charset="-122"/>
              <a:ea typeface="微软雅黑" pitchFamily="34" charset="-122"/>
            </a:rPr>
            <a:t>市场均衡时，</a:t>
          </a:r>
          <a:endParaRPr lang="zh-CN" altLang="en-US" sz="1600" dirty="0">
            <a:latin typeface="微软雅黑" pitchFamily="34" charset="-122"/>
            <a:ea typeface="微软雅黑" pitchFamily="34" charset="-122"/>
          </a:endParaRPr>
        </a:p>
      </dgm:t>
    </dgm:pt>
    <dgm:pt modelId="{8829D044-DD76-41FC-BB17-783F7D79AEF9}" type="sibTrans" cxnId="{E0F0E48C-9A9A-4A60-8334-D025153F2257}">
      <dgm:prSet/>
      <dgm:spPr/>
      <dgm:t>
        <a:bodyPr/>
        <a:lstStyle/>
        <a:p>
          <a:endParaRPr lang="zh-CN" altLang="en-US"/>
        </a:p>
      </dgm:t>
    </dgm:pt>
    <dgm:pt modelId="{135DAE30-AE0F-4862-97B0-7A1DEF203FBF}" type="parTrans" cxnId="{E0F0E48C-9A9A-4A60-8334-D025153F2257}">
      <dgm:prSet/>
      <dgm:spPr/>
      <dgm:t>
        <a:bodyPr/>
        <a:lstStyle/>
        <a:p>
          <a:endParaRPr lang="zh-CN" altLang="en-US"/>
        </a:p>
      </dgm:t>
    </dgm:pt>
    <dgm:pt modelId="{526977A8-6DEC-414E-B538-70FE50234503}">
      <dgm:prSet phldrT="[文本]" custT="1"/>
      <dgm:spPr/>
      <dgm:t>
        <a:bodyPr/>
        <a:lstStyle/>
        <a:p>
          <a:r>
            <a:rPr lang="zh-CN" altLang="en-US" sz="1600" dirty="0" smtClean="0">
              <a:latin typeface="微软雅黑" pitchFamily="34" charset="-122"/>
              <a:ea typeface="微软雅黑" pitchFamily="34" charset="-122"/>
            </a:rPr>
            <a:t>风险溢价</a:t>
          </a:r>
          <a:endParaRPr lang="zh-CN" altLang="en-US" sz="1600" dirty="0">
            <a:latin typeface="微软雅黑" pitchFamily="34" charset="-122"/>
            <a:ea typeface="微软雅黑" pitchFamily="34" charset="-122"/>
          </a:endParaRPr>
        </a:p>
      </dgm:t>
    </dgm:pt>
    <dgm:pt modelId="{C6F9A8EB-5B0E-43C7-8051-6A3552BE4B54}" type="parTrans" cxnId="{406EEC6A-8B9D-43A3-99E7-6C4401B2F120}">
      <dgm:prSet/>
      <dgm:spPr/>
      <dgm:t>
        <a:bodyPr/>
        <a:lstStyle/>
        <a:p>
          <a:endParaRPr lang="zh-CN" altLang="en-US"/>
        </a:p>
      </dgm:t>
    </dgm:pt>
    <dgm:pt modelId="{8E2B6C50-9BD6-49DF-9FD9-4E182B103149}" type="sibTrans" cxnId="{406EEC6A-8B9D-43A3-99E7-6C4401B2F120}">
      <dgm:prSet/>
      <dgm:spPr/>
      <dgm:t>
        <a:bodyPr/>
        <a:lstStyle/>
        <a:p>
          <a:endParaRPr lang="zh-CN" altLang="en-US"/>
        </a:p>
      </dgm:t>
    </dgm:pt>
    <dgm:pt modelId="{E4EB5F52-1C83-4264-AF93-82754BE548EA}">
      <dgm:prSet phldrT="[文本]" custT="1"/>
      <dgm:spPr/>
      <dgm:t>
        <a:bodyPr/>
        <a:lstStyle/>
        <a:p>
          <a:endParaRPr lang="zh-CN" altLang="en-US" sz="1600" dirty="0"/>
        </a:p>
      </dgm:t>
    </dgm:pt>
    <dgm:pt modelId="{C7A36D6D-D332-4350-A6A8-DFC9BF3C2644}" type="parTrans" cxnId="{4C1D7059-7612-4795-8CCE-EEBAC536F896}">
      <dgm:prSet/>
      <dgm:spPr/>
      <dgm:t>
        <a:bodyPr/>
        <a:lstStyle/>
        <a:p>
          <a:endParaRPr lang="zh-CN" altLang="en-US"/>
        </a:p>
      </dgm:t>
    </dgm:pt>
    <dgm:pt modelId="{5BF3CC31-DEDA-47A4-A812-A6B3DEFF79AF}" type="sibTrans" cxnId="{4C1D7059-7612-4795-8CCE-EEBAC536F896}">
      <dgm:prSet/>
      <dgm:spPr/>
      <dgm:t>
        <a:bodyPr/>
        <a:lstStyle/>
        <a:p>
          <a:endParaRPr lang="zh-CN" altLang="en-US"/>
        </a:p>
      </dgm:t>
    </dgm:pt>
    <dgm:pt modelId="{2248D9D0-10B2-435F-8C1B-1F438FE6AAA6}">
      <dgm:prSet phldrT="[文本]"/>
      <dgm:spPr/>
      <dgm:t>
        <a:bodyPr/>
        <a:lstStyle/>
        <a:p>
          <a:r>
            <a:rPr lang="en-US" b="1" dirty="0" smtClean="0"/>
            <a:t>Jensen Alpha</a:t>
          </a:r>
          <a:r>
            <a:rPr lang="zh-CN" altLang="en-US" b="1" dirty="0" smtClean="0"/>
            <a:t>模型</a:t>
          </a:r>
          <a:endParaRPr lang="zh-CN" altLang="en-US" dirty="0"/>
        </a:p>
      </dgm:t>
    </dgm:pt>
    <dgm:pt modelId="{31039A6F-F00C-4EB9-A2A4-9886B4DC2BDB}" type="sibTrans" cxnId="{9334AF89-2DCD-495D-950C-1DF4643951D5}">
      <dgm:prSet/>
      <dgm:spPr/>
      <dgm:t>
        <a:bodyPr/>
        <a:lstStyle/>
        <a:p>
          <a:endParaRPr lang="zh-CN" altLang="en-US"/>
        </a:p>
      </dgm:t>
    </dgm:pt>
    <dgm:pt modelId="{224EDEA3-8983-4B76-8D4A-6C2C2084EC45}" type="parTrans" cxnId="{9334AF89-2DCD-495D-950C-1DF4643951D5}">
      <dgm:prSet/>
      <dgm:spPr/>
      <dgm:t>
        <a:bodyPr/>
        <a:lstStyle/>
        <a:p>
          <a:endParaRPr lang="zh-CN" altLang="en-US"/>
        </a:p>
      </dgm:t>
    </dgm:pt>
    <dgm:pt modelId="{428943B4-D1A7-44F7-BC56-B5AB4F73F938}" type="pres">
      <dgm:prSet presAssocID="{FC115368-FEE0-4863-BA11-D65C73348FBD}" presName="linear" presStyleCnt="0">
        <dgm:presLayoutVars>
          <dgm:animLvl val="lvl"/>
          <dgm:resizeHandles val="exact"/>
        </dgm:presLayoutVars>
      </dgm:prSet>
      <dgm:spPr/>
      <dgm:t>
        <a:bodyPr/>
        <a:lstStyle/>
        <a:p>
          <a:endParaRPr lang="zh-CN" altLang="en-US"/>
        </a:p>
      </dgm:t>
    </dgm:pt>
    <dgm:pt modelId="{BB84A494-CCDD-4506-99B6-97513CDE4ECF}" type="pres">
      <dgm:prSet presAssocID="{2248D9D0-10B2-435F-8C1B-1F438FE6AAA6}" presName="parentText" presStyleLbl="node1" presStyleIdx="0" presStyleCnt="2" custLinFactNeighborY="-55672">
        <dgm:presLayoutVars>
          <dgm:chMax val="0"/>
          <dgm:bulletEnabled val="1"/>
        </dgm:presLayoutVars>
      </dgm:prSet>
      <dgm:spPr/>
      <dgm:t>
        <a:bodyPr/>
        <a:lstStyle/>
        <a:p>
          <a:endParaRPr lang="zh-CN" altLang="en-US"/>
        </a:p>
      </dgm:t>
    </dgm:pt>
    <dgm:pt modelId="{7F651FD8-C10E-41BB-882E-94FCC9A7D47F}" type="pres">
      <dgm:prSet presAssocID="{2248D9D0-10B2-435F-8C1B-1F438FE6AAA6}" presName="childText" presStyleLbl="revTx" presStyleIdx="0" presStyleCnt="2" custScaleY="104871">
        <dgm:presLayoutVars>
          <dgm:bulletEnabled val="1"/>
        </dgm:presLayoutVars>
      </dgm:prSet>
      <dgm:spPr/>
      <dgm:t>
        <a:bodyPr/>
        <a:lstStyle/>
        <a:p>
          <a:endParaRPr lang="zh-CN" altLang="en-US"/>
        </a:p>
      </dgm:t>
    </dgm:pt>
    <dgm:pt modelId="{4F8C82E9-1FF4-4154-B299-D92DDD8084C1}" type="pres">
      <dgm:prSet presAssocID="{9CB8C66C-82F2-42D1-A5EF-EC900AFA8EC7}" presName="parentText" presStyleLbl="node1" presStyleIdx="1" presStyleCnt="2">
        <dgm:presLayoutVars>
          <dgm:chMax val="0"/>
          <dgm:bulletEnabled val="1"/>
        </dgm:presLayoutVars>
      </dgm:prSet>
      <dgm:spPr/>
      <dgm:t>
        <a:bodyPr/>
        <a:lstStyle/>
        <a:p>
          <a:endParaRPr lang="zh-CN" altLang="en-US"/>
        </a:p>
      </dgm:t>
    </dgm:pt>
    <dgm:pt modelId="{B90F9880-9A28-460C-87BA-AA75D9C34374}" type="pres">
      <dgm:prSet presAssocID="{9CB8C66C-82F2-42D1-A5EF-EC900AFA8EC7}" presName="childText" presStyleLbl="revTx" presStyleIdx="1" presStyleCnt="2">
        <dgm:presLayoutVars>
          <dgm:bulletEnabled val="1"/>
        </dgm:presLayoutVars>
      </dgm:prSet>
      <dgm:spPr/>
      <dgm:t>
        <a:bodyPr/>
        <a:lstStyle/>
        <a:p>
          <a:endParaRPr lang="zh-CN" altLang="en-US"/>
        </a:p>
      </dgm:t>
    </dgm:pt>
  </dgm:ptLst>
  <dgm:cxnLst>
    <dgm:cxn modelId="{B9567BB3-12E8-41ED-ADB2-15DCDF690523}" type="presOf" srcId="{526977A8-6DEC-414E-B538-70FE50234503}" destId="{7F651FD8-C10E-41BB-882E-94FCC9A7D47F}" srcOrd="0" destOrd="2" presId="urn:microsoft.com/office/officeart/2005/8/layout/vList2"/>
    <dgm:cxn modelId="{C0FD8F7E-9E8C-40B9-B2F9-B5BD79F862F2}" type="presOf" srcId="{FC115368-FEE0-4863-BA11-D65C73348FBD}" destId="{428943B4-D1A7-44F7-BC56-B5AB4F73F938}" srcOrd="0" destOrd="0" presId="urn:microsoft.com/office/officeart/2005/8/layout/vList2"/>
    <dgm:cxn modelId="{9BC07FB2-C8EE-4F93-A8A8-DBF035C937CB}" type="presOf" srcId="{806DE4CE-2AC4-4500-BF88-41BEA6A177E5}" destId="{7F651FD8-C10E-41BB-882E-94FCC9A7D47F}" srcOrd="0" destOrd="0" presId="urn:microsoft.com/office/officeart/2005/8/layout/vList2"/>
    <dgm:cxn modelId="{E0F0E48C-9A9A-4A60-8334-D025153F2257}" srcId="{2248D9D0-10B2-435F-8C1B-1F438FE6AAA6}" destId="{806DE4CE-2AC4-4500-BF88-41BEA6A177E5}" srcOrd="0" destOrd="0" parTransId="{135DAE30-AE0F-4862-97B0-7A1DEF203FBF}" sibTransId="{8829D044-DD76-41FC-BB17-783F7D79AEF9}"/>
    <dgm:cxn modelId="{B0A17AF9-C75B-4B4E-AD36-B95F2EEA6EA0}" srcId="{2248D9D0-10B2-435F-8C1B-1F438FE6AAA6}" destId="{1DD6E87C-BA0E-471D-B9EC-F7655102E7FA}" srcOrd="1" destOrd="0" parTransId="{6F70FEE5-938D-4E30-9DDE-3A35613A2998}" sibTransId="{8B908C6D-5E63-42F1-843D-A3AF2A3B1527}"/>
    <dgm:cxn modelId="{4C1D7059-7612-4795-8CCE-EEBAC536F896}" srcId="{9CB8C66C-82F2-42D1-A5EF-EC900AFA8EC7}" destId="{E4EB5F52-1C83-4264-AF93-82754BE548EA}" srcOrd="1" destOrd="0" parTransId="{C7A36D6D-D332-4350-A6A8-DFC9BF3C2644}" sibTransId="{5BF3CC31-DEDA-47A4-A812-A6B3DEFF79AF}"/>
    <dgm:cxn modelId="{33EF809C-F895-4D7B-9484-6E704E55D832}" srcId="{9CB8C66C-82F2-42D1-A5EF-EC900AFA8EC7}" destId="{FA9FEFDF-AF24-4673-AD7A-1724137F6853}" srcOrd="0" destOrd="0" parTransId="{10D4DE34-EF02-4BC4-8A8B-BAB9321A212B}" sibTransId="{C1450D7A-77A3-4087-B1D2-D594BEAE2CF5}"/>
    <dgm:cxn modelId="{4093B4AE-134D-4454-9A2D-72A4D87D38F4}" type="presOf" srcId="{E4EB5F52-1C83-4264-AF93-82754BE548EA}" destId="{B90F9880-9A28-460C-87BA-AA75D9C34374}" srcOrd="0" destOrd="1" presId="urn:microsoft.com/office/officeart/2005/8/layout/vList2"/>
    <dgm:cxn modelId="{A4FED1B2-4EA4-4A29-94C1-4779995A21DB}" type="presOf" srcId="{9CB8C66C-82F2-42D1-A5EF-EC900AFA8EC7}" destId="{4F8C82E9-1FF4-4154-B299-D92DDD8084C1}" srcOrd="0" destOrd="0" presId="urn:microsoft.com/office/officeart/2005/8/layout/vList2"/>
    <dgm:cxn modelId="{9334AF89-2DCD-495D-950C-1DF4643951D5}" srcId="{FC115368-FEE0-4863-BA11-D65C73348FBD}" destId="{2248D9D0-10B2-435F-8C1B-1F438FE6AAA6}" srcOrd="0" destOrd="0" parTransId="{224EDEA3-8983-4B76-8D4A-6C2C2084EC45}" sibTransId="{31039A6F-F00C-4EB9-A2A4-9886B4DC2BDB}"/>
    <dgm:cxn modelId="{1E730E31-5117-4507-9FAD-0EAF7A413A47}" type="presOf" srcId="{1DD6E87C-BA0E-471D-B9EC-F7655102E7FA}" destId="{7F651FD8-C10E-41BB-882E-94FCC9A7D47F}" srcOrd="0" destOrd="1" presId="urn:microsoft.com/office/officeart/2005/8/layout/vList2"/>
    <dgm:cxn modelId="{406EEC6A-8B9D-43A3-99E7-6C4401B2F120}" srcId="{2248D9D0-10B2-435F-8C1B-1F438FE6AAA6}" destId="{526977A8-6DEC-414E-B538-70FE50234503}" srcOrd="2" destOrd="0" parTransId="{C6F9A8EB-5B0E-43C7-8051-6A3552BE4B54}" sibTransId="{8E2B6C50-9BD6-49DF-9FD9-4E182B103149}"/>
    <dgm:cxn modelId="{7FB439BD-2FB3-45F9-92C7-4E578FF663D2}" type="presOf" srcId="{FA9FEFDF-AF24-4673-AD7A-1724137F6853}" destId="{B90F9880-9A28-460C-87BA-AA75D9C34374}" srcOrd="0" destOrd="0" presId="urn:microsoft.com/office/officeart/2005/8/layout/vList2"/>
    <dgm:cxn modelId="{078A3A01-C727-4A4D-962B-616634E57684}" type="presOf" srcId="{2248D9D0-10B2-435F-8C1B-1F438FE6AAA6}" destId="{BB84A494-CCDD-4506-99B6-97513CDE4ECF}" srcOrd="0" destOrd="0" presId="urn:microsoft.com/office/officeart/2005/8/layout/vList2"/>
    <dgm:cxn modelId="{3CB7DD8E-A374-47EA-AC33-F2ECEA0D5DCA}" srcId="{FC115368-FEE0-4863-BA11-D65C73348FBD}" destId="{9CB8C66C-82F2-42D1-A5EF-EC900AFA8EC7}" srcOrd="1" destOrd="0" parTransId="{62D4F2FE-0DD3-484C-8F31-E88778CFB8B7}" sibTransId="{BEC7FE05-E0BE-4803-B827-7C0938D0DFD2}"/>
    <dgm:cxn modelId="{B3DF7E6E-DDB1-497B-8113-AF84CBDD6B89}" type="presParOf" srcId="{428943B4-D1A7-44F7-BC56-B5AB4F73F938}" destId="{BB84A494-CCDD-4506-99B6-97513CDE4ECF}" srcOrd="0" destOrd="0" presId="urn:microsoft.com/office/officeart/2005/8/layout/vList2"/>
    <dgm:cxn modelId="{75CF8025-D570-430A-AD76-520DF208DA84}" type="presParOf" srcId="{428943B4-D1A7-44F7-BC56-B5AB4F73F938}" destId="{7F651FD8-C10E-41BB-882E-94FCC9A7D47F}" srcOrd="1" destOrd="0" presId="urn:microsoft.com/office/officeart/2005/8/layout/vList2"/>
    <dgm:cxn modelId="{0EFB3E93-B6C9-4E63-B3C8-43454A660ECB}" type="presParOf" srcId="{428943B4-D1A7-44F7-BC56-B5AB4F73F938}" destId="{4F8C82E9-1FF4-4154-B299-D92DDD8084C1}" srcOrd="2" destOrd="0" presId="urn:microsoft.com/office/officeart/2005/8/layout/vList2"/>
    <dgm:cxn modelId="{1255A3B4-87AC-4A58-A271-A23C805E9DF4}" type="presParOf" srcId="{428943B4-D1A7-44F7-BC56-B5AB4F73F938}" destId="{B90F9880-9A28-460C-87BA-AA75D9C3437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4BAC06-AD80-47C7-846B-4DEAC3F47982}"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zh-CN" altLang="en-US"/>
        </a:p>
      </dgm:t>
    </dgm:pt>
    <dgm:pt modelId="{77BEA9E1-55F8-4AB9-B050-6D7EDD685FED}">
      <dgm:prSet phldrT="[文本]"/>
      <dgm:spPr/>
      <dgm:t>
        <a:bodyPr/>
        <a:lstStyle/>
        <a:p>
          <a:r>
            <a:rPr lang="zh-CN" b="1" dirty="0" smtClean="0"/>
            <a:t>动量策略</a:t>
          </a:r>
          <a:endParaRPr lang="zh-CN" altLang="en-US" dirty="0"/>
        </a:p>
      </dgm:t>
    </dgm:pt>
    <dgm:pt modelId="{D81BECA8-8686-495E-BA77-1A00288F3BF5}" type="parTrans" cxnId="{392B7571-6302-4E5B-8C23-460683B9088D}">
      <dgm:prSet/>
      <dgm:spPr/>
      <dgm:t>
        <a:bodyPr/>
        <a:lstStyle/>
        <a:p>
          <a:endParaRPr lang="zh-CN" altLang="en-US"/>
        </a:p>
      </dgm:t>
    </dgm:pt>
    <dgm:pt modelId="{207D147B-B3C6-4CDD-88CA-35D73E1D8A7A}" type="sibTrans" cxnId="{392B7571-6302-4E5B-8C23-460683B9088D}">
      <dgm:prSet/>
      <dgm:spPr/>
      <dgm:t>
        <a:bodyPr/>
        <a:lstStyle/>
        <a:p>
          <a:endParaRPr lang="zh-CN" altLang="en-US"/>
        </a:p>
      </dgm:t>
    </dgm:pt>
    <dgm:pt modelId="{D433AF9C-2FE2-4D8A-8A88-E717CF225F98}">
      <dgm:prSet phldrT="[文本]"/>
      <dgm:spPr/>
      <dgm:t>
        <a:bodyPr/>
        <a:lstStyle/>
        <a:p>
          <a:r>
            <a:rPr lang="zh-CN" b="1" dirty="0" smtClean="0"/>
            <a:t>动量效应</a:t>
          </a:r>
          <a:endParaRPr lang="zh-CN" altLang="en-US" b="1" dirty="0"/>
        </a:p>
      </dgm:t>
    </dgm:pt>
    <dgm:pt modelId="{BF8CC466-E69D-45AB-9545-D8A47FED5429}" type="parTrans" cxnId="{BEADFEAE-B7B3-4862-91D8-305CFF89C4E8}">
      <dgm:prSet/>
      <dgm:spPr/>
      <dgm:t>
        <a:bodyPr/>
        <a:lstStyle/>
        <a:p>
          <a:endParaRPr lang="zh-CN" altLang="en-US"/>
        </a:p>
      </dgm:t>
    </dgm:pt>
    <dgm:pt modelId="{B4C4B055-7770-4FBE-917F-1CEE004A273E}" type="sibTrans" cxnId="{BEADFEAE-B7B3-4862-91D8-305CFF89C4E8}">
      <dgm:prSet/>
      <dgm:spPr/>
      <dgm:t>
        <a:bodyPr/>
        <a:lstStyle/>
        <a:p>
          <a:endParaRPr lang="zh-CN" altLang="en-US"/>
        </a:p>
      </dgm:t>
    </dgm:pt>
    <dgm:pt modelId="{8F7C1AED-6372-48F3-BAA2-2FB26ED57A51}">
      <dgm:prSet phldrT="[文本]"/>
      <dgm:spPr/>
      <dgm:t>
        <a:bodyPr/>
        <a:lstStyle/>
        <a:p>
          <a:r>
            <a:rPr lang="zh-CN" dirty="0" smtClean="0"/>
            <a:t>买入历史</a:t>
          </a:r>
          <a:r>
            <a:rPr lang="en-US" dirty="0" smtClean="0"/>
            <a:t>Alpha</a:t>
          </a:r>
          <a:r>
            <a:rPr lang="zh-CN" dirty="0" smtClean="0"/>
            <a:t>值最大的股票组合，采用适当的组合比率卖出相应的股指期货合约</a:t>
          </a:r>
          <a:r>
            <a:rPr lang="zh-CN" altLang="en-US" dirty="0" smtClean="0"/>
            <a:t>，对冲风险。</a:t>
          </a:r>
          <a:endParaRPr lang="zh-CN" altLang="en-US" dirty="0"/>
        </a:p>
      </dgm:t>
    </dgm:pt>
    <dgm:pt modelId="{5D260E93-14A6-4C7A-B87D-36FD789D2AB9}" type="parTrans" cxnId="{E8ED6C36-3E41-44C5-BD47-97F6A4E0D561}">
      <dgm:prSet/>
      <dgm:spPr/>
      <dgm:t>
        <a:bodyPr/>
        <a:lstStyle/>
        <a:p>
          <a:endParaRPr lang="zh-CN" altLang="en-US"/>
        </a:p>
      </dgm:t>
    </dgm:pt>
    <dgm:pt modelId="{9B3135D9-C246-4FF9-998D-92C1649F9491}" type="sibTrans" cxnId="{E8ED6C36-3E41-44C5-BD47-97F6A4E0D561}">
      <dgm:prSet/>
      <dgm:spPr/>
      <dgm:t>
        <a:bodyPr/>
        <a:lstStyle/>
        <a:p>
          <a:endParaRPr lang="zh-CN" altLang="en-US"/>
        </a:p>
      </dgm:t>
    </dgm:pt>
    <dgm:pt modelId="{EDC3CE41-BC3A-447A-AAA9-ACF9EC0C66C9}">
      <dgm:prSet phldrT="[文本]"/>
      <dgm:spPr/>
      <dgm:t>
        <a:bodyPr/>
        <a:lstStyle/>
        <a:p>
          <a:r>
            <a:rPr lang="zh-CN" b="1" dirty="0" smtClean="0"/>
            <a:t>反转策略</a:t>
          </a:r>
          <a:endParaRPr lang="zh-CN" altLang="en-US" dirty="0"/>
        </a:p>
      </dgm:t>
    </dgm:pt>
    <dgm:pt modelId="{5F10E6E6-2D2D-4F25-A73A-EE8D56B153A5}" type="parTrans" cxnId="{9CDDC53C-FF4B-42FA-84A1-C3237F79EAD4}">
      <dgm:prSet/>
      <dgm:spPr/>
      <dgm:t>
        <a:bodyPr/>
        <a:lstStyle/>
        <a:p>
          <a:endParaRPr lang="zh-CN" altLang="en-US"/>
        </a:p>
      </dgm:t>
    </dgm:pt>
    <dgm:pt modelId="{AE881518-5B0B-4786-B2BC-7CBBD73D1A75}" type="sibTrans" cxnId="{9CDDC53C-FF4B-42FA-84A1-C3237F79EAD4}">
      <dgm:prSet/>
      <dgm:spPr/>
      <dgm:t>
        <a:bodyPr/>
        <a:lstStyle/>
        <a:p>
          <a:endParaRPr lang="zh-CN" altLang="en-US"/>
        </a:p>
      </dgm:t>
    </dgm:pt>
    <dgm:pt modelId="{C1DDAD01-E3C6-4026-A724-8F225580B0E3}">
      <dgm:prSet phldrT="[文本]"/>
      <dgm:spPr/>
      <dgm:t>
        <a:bodyPr/>
        <a:lstStyle/>
        <a:p>
          <a:r>
            <a:rPr lang="zh-CN" b="1" dirty="0" smtClean="0"/>
            <a:t>反转效应</a:t>
          </a:r>
          <a:endParaRPr lang="zh-CN" altLang="en-US" b="1" dirty="0"/>
        </a:p>
      </dgm:t>
    </dgm:pt>
    <dgm:pt modelId="{9DACC3E4-6981-47EB-91EC-3575164A2EB3}" type="parTrans" cxnId="{8B63515B-9A3F-46A8-9970-EDC9DB28FE90}">
      <dgm:prSet/>
      <dgm:spPr/>
      <dgm:t>
        <a:bodyPr/>
        <a:lstStyle/>
        <a:p>
          <a:endParaRPr lang="zh-CN" altLang="en-US"/>
        </a:p>
      </dgm:t>
    </dgm:pt>
    <dgm:pt modelId="{B278AA94-EB03-45AF-B57A-4F2C09B3B835}" type="sibTrans" cxnId="{8B63515B-9A3F-46A8-9970-EDC9DB28FE90}">
      <dgm:prSet/>
      <dgm:spPr/>
      <dgm:t>
        <a:bodyPr/>
        <a:lstStyle/>
        <a:p>
          <a:endParaRPr lang="zh-CN" altLang="en-US"/>
        </a:p>
      </dgm:t>
    </dgm:pt>
    <dgm:pt modelId="{CFE9A554-DDD1-4FC5-B41D-6AA31882C819}">
      <dgm:prSet phldrT="[文本]"/>
      <dgm:spPr/>
      <dgm:t>
        <a:bodyPr/>
        <a:lstStyle/>
        <a:p>
          <a:r>
            <a:rPr lang="zh-CN" dirty="0" smtClean="0"/>
            <a:t>买入历史</a:t>
          </a:r>
          <a:r>
            <a:rPr lang="en-US" dirty="0" smtClean="0"/>
            <a:t>Alpha</a:t>
          </a:r>
          <a:r>
            <a:rPr lang="zh-CN" dirty="0" smtClean="0"/>
            <a:t>值最小的股票组合，采用适当的组合比率卖出相应的股指期货合约</a:t>
          </a:r>
          <a:r>
            <a:rPr lang="zh-CN" altLang="en-US" dirty="0" smtClean="0"/>
            <a:t>。</a:t>
          </a:r>
          <a:endParaRPr lang="zh-CN" altLang="en-US" dirty="0"/>
        </a:p>
      </dgm:t>
    </dgm:pt>
    <dgm:pt modelId="{139C97B8-D477-4F71-BDB6-BB1D7EBA5AB7}" type="parTrans" cxnId="{D6FA04C5-820F-49B6-97C4-DC9029A8C591}">
      <dgm:prSet/>
      <dgm:spPr/>
      <dgm:t>
        <a:bodyPr/>
        <a:lstStyle/>
        <a:p>
          <a:endParaRPr lang="zh-CN" altLang="en-US"/>
        </a:p>
      </dgm:t>
    </dgm:pt>
    <dgm:pt modelId="{AFB8EACF-BC26-45F2-B2AC-C8A0274E0936}" type="sibTrans" cxnId="{D6FA04C5-820F-49B6-97C4-DC9029A8C591}">
      <dgm:prSet/>
      <dgm:spPr/>
      <dgm:t>
        <a:bodyPr/>
        <a:lstStyle/>
        <a:p>
          <a:endParaRPr lang="zh-CN" altLang="en-US"/>
        </a:p>
      </dgm:t>
    </dgm:pt>
    <dgm:pt modelId="{08E4B855-D5C5-4387-8D31-E4AE2B67DA7E}">
      <dgm:prSet phldrT="[文本]"/>
      <dgm:spPr/>
      <dgm:t>
        <a:bodyPr/>
        <a:lstStyle/>
        <a:p>
          <a:r>
            <a:rPr lang="zh-CN" b="1" dirty="0" smtClean="0"/>
            <a:t>特雷诺指数策略</a:t>
          </a:r>
          <a:endParaRPr lang="zh-CN" altLang="en-US" dirty="0"/>
        </a:p>
      </dgm:t>
    </dgm:pt>
    <dgm:pt modelId="{B464F256-F8D2-4F4D-B118-6F419BFA4AAA}" type="parTrans" cxnId="{25E5C4DC-B973-4222-8205-0C40345AFFCB}">
      <dgm:prSet/>
      <dgm:spPr/>
      <dgm:t>
        <a:bodyPr/>
        <a:lstStyle/>
        <a:p>
          <a:endParaRPr lang="zh-CN" altLang="en-US"/>
        </a:p>
      </dgm:t>
    </dgm:pt>
    <dgm:pt modelId="{D6CDF26A-4D5A-4BC4-B881-7E9D1508EBD0}" type="sibTrans" cxnId="{25E5C4DC-B973-4222-8205-0C40345AFFCB}">
      <dgm:prSet/>
      <dgm:spPr/>
      <dgm:t>
        <a:bodyPr/>
        <a:lstStyle/>
        <a:p>
          <a:endParaRPr lang="zh-CN" altLang="en-US"/>
        </a:p>
      </dgm:t>
    </dgm:pt>
    <dgm:pt modelId="{EB1BB909-503B-4B59-BC38-F95DB72ABD02}">
      <dgm:prSet phldrT="[文本]"/>
      <dgm:spPr/>
      <dgm:t>
        <a:bodyPr/>
        <a:lstStyle/>
        <a:p>
          <a:r>
            <a:rPr lang="zh-CN" b="1" dirty="0" smtClean="0"/>
            <a:t>特雷诺指数</a:t>
          </a:r>
          <a:r>
            <a:rPr lang="en-US" altLang="zh-CN" b="1" dirty="0" smtClean="0"/>
            <a:t> </a:t>
          </a:r>
          <a:r>
            <a:rPr lang="en-US" b="1" i="1" dirty="0" smtClean="0"/>
            <a:t>T</a:t>
          </a:r>
          <a:r>
            <a:rPr lang="en-US" b="1" i="1" baseline="-25000" dirty="0" smtClean="0"/>
            <a:t>p</a:t>
          </a:r>
          <a:r>
            <a:rPr lang="en-US" b="1" dirty="0" smtClean="0"/>
            <a:t>=</a:t>
          </a:r>
          <a:r>
            <a:rPr lang="zh-CN" b="1" dirty="0" smtClean="0"/>
            <a:t>（</a:t>
          </a:r>
          <a:r>
            <a:rPr lang="en-US" b="1" i="1" dirty="0" err="1" smtClean="0"/>
            <a:t>R</a:t>
          </a:r>
          <a:r>
            <a:rPr lang="en-US" b="1" i="1" baseline="-25000" dirty="0" err="1" smtClean="0"/>
            <a:t>p</a:t>
          </a:r>
          <a:r>
            <a:rPr lang="en-US" b="1" i="1" dirty="0" err="1" smtClean="0"/>
            <a:t>-R</a:t>
          </a:r>
          <a:r>
            <a:rPr lang="en-US" b="1" i="1" baseline="-25000" dirty="0" err="1" smtClean="0"/>
            <a:t>f</a:t>
          </a:r>
          <a:r>
            <a:rPr lang="zh-CN" b="1" dirty="0" smtClean="0"/>
            <a:t>）</a:t>
          </a:r>
          <a:r>
            <a:rPr lang="en-US" b="1" dirty="0" smtClean="0"/>
            <a:t>/</a:t>
          </a:r>
          <a:r>
            <a:rPr lang="en-US" b="1" i="1" dirty="0" smtClean="0"/>
            <a:t>β</a:t>
          </a:r>
          <a:endParaRPr lang="zh-CN" altLang="en-US" b="1" dirty="0"/>
        </a:p>
      </dgm:t>
    </dgm:pt>
    <dgm:pt modelId="{002314B8-348D-4BD8-9BC1-2ACB6C5C7260}" type="parTrans" cxnId="{701FA54F-A190-4531-9CB8-B8C2E48E4305}">
      <dgm:prSet/>
      <dgm:spPr/>
      <dgm:t>
        <a:bodyPr/>
        <a:lstStyle/>
        <a:p>
          <a:endParaRPr lang="zh-CN" altLang="en-US"/>
        </a:p>
      </dgm:t>
    </dgm:pt>
    <dgm:pt modelId="{CEDB0313-E27D-4CB3-9016-FD56CE707FC8}" type="sibTrans" cxnId="{701FA54F-A190-4531-9CB8-B8C2E48E4305}">
      <dgm:prSet/>
      <dgm:spPr/>
      <dgm:t>
        <a:bodyPr/>
        <a:lstStyle/>
        <a:p>
          <a:endParaRPr lang="zh-CN" altLang="en-US"/>
        </a:p>
      </dgm:t>
    </dgm:pt>
    <dgm:pt modelId="{5413715A-9BCD-4A8D-9178-8BF09A3D0802}">
      <dgm:prSet phldrT="[文本]"/>
      <dgm:spPr/>
      <dgm:t>
        <a:bodyPr/>
        <a:lstStyle/>
        <a:p>
          <a:r>
            <a:rPr lang="zh-CN" dirty="0" smtClean="0"/>
            <a:t>买入历史特雷诺指数最大的股票组合，采用适当的组合比率卖出相应的股指期货合约</a:t>
          </a:r>
          <a:r>
            <a:rPr lang="zh-CN" altLang="en-US" dirty="0" smtClean="0"/>
            <a:t>。</a:t>
          </a:r>
          <a:endParaRPr lang="zh-CN" altLang="en-US" dirty="0"/>
        </a:p>
      </dgm:t>
    </dgm:pt>
    <dgm:pt modelId="{8FC8BD3D-56AD-40A0-82B1-2A4DA8A31859}" type="parTrans" cxnId="{A7437AB6-C2D8-4EF9-8529-9E30DD333D9A}">
      <dgm:prSet/>
      <dgm:spPr/>
      <dgm:t>
        <a:bodyPr/>
        <a:lstStyle/>
        <a:p>
          <a:endParaRPr lang="zh-CN" altLang="en-US"/>
        </a:p>
      </dgm:t>
    </dgm:pt>
    <dgm:pt modelId="{18B6717E-C3C6-470E-9BEC-92928D79B29E}" type="sibTrans" cxnId="{A7437AB6-C2D8-4EF9-8529-9E30DD333D9A}">
      <dgm:prSet/>
      <dgm:spPr/>
      <dgm:t>
        <a:bodyPr/>
        <a:lstStyle/>
        <a:p>
          <a:endParaRPr lang="zh-CN" altLang="en-US"/>
        </a:p>
      </dgm:t>
    </dgm:pt>
    <dgm:pt modelId="{8CBBB159-08D8-4BFE-92CE-F19116DEEC10}">
      <dgm:prSet phldrT="[文本]"/>
      <dgm:spPr/>
      <dgm:t>
        <a:bodyPr/>
        <a:lstStyle/>
        <a:p>
          <a:r>
            <a:rPr lang="zh-CN" b="1" dirty="0" smtClean="0"/>
            <a:t>惯性能量策</a:t>
          </a:r>
          <a:r>
            <a:rPr lang="zh-CN" altLang="en-US" b="1" dirty="0" smtClean="0"/>
            <a:t>略 </a:t>
          </a:r>
          <a:endParaRPr lang="zh-CN" altLang="en-US" dirty="0"/>
        </a:p>
      </dgm:t>
    </dgm:pt>
    <dgm:pt modelId="{217BF40B-94E9-46B6-9968-31779B14643C}" type="parTrans" cxnId="{17A9D879-612A-4E51-B75F-AAF4B3499A0A}">
      <dgm:prSet/>
      <dgm:spPr/>
      <dgm:t>
        <a:bodyPr/>
        <a:lstStyle/>
        <a:p>
          <a:endParaRPr lang="zh-CN" altLang="en-US"/>
        </a:p>
      </dgm:t>
    </dgm:pt>
    <dgm:pt modelId="{9FA1897F-D43E-4BE3-BE0F-E3A6457DFFD4}" type="sibTrans" cxnId="{17A9D879-612A-4E51-B75F-AAF4B3499A0A}">
      <dgm:prSet/>
      <dgm:spPr/>
      <dgm:t>
        <a:bodyPr/>
        <a:lstStyle/>
        <a:p>
          <a:endParaRPr lang="zh-CN" altLang="en-US"/>
        </a:p>
      </dgm:t>
    </dgm:pt>
    <dgm:pt modelId="{32E111FE-76F1-4B37-9FF8-354F1348CCAF}" type="pres">
      <dgm:prSet presAssocID="{BF4BAC06-AD80-47C7-846B-4DEAC3F47982}" presName="Name0" presStyleCnt="0">
        <dgm:presLayoutVars>
          <dgm:chMax val="7"/>
          <dgm:dir/>
          <dgm:animLvl val="lvl"/>
          <dgm:resizeHandles val="exact"/>
        </dgm:presLayoutVars>
      </dgm:prSet>
      <dgm:spPr/>
      <dgm:t>
        <a:bodyPr/>
        <a:lstStyle/>
        <a:p>
          <a:endParaRPr lang="zh-CN" altLang="en-US"/>
        </a:p>
      </dgm:t>
    </dgm:pt>
    <dgm:pt modelId="{54AFED46-8FF5-4F61-BBC7-91C503E33D91}" type="pres">
      <dgm:prSet presAssocID="{77BEA9E1-55F8-4AB9-B050-6D7EDD685FED}" presName="circle1" presStyleLbl="node1" presStyleIdx="0" presStyleCnt="4"/>
      <dgm:spPr/>
    </dgm:pt>
    <dgm:pt modelId="{BC0468CE-4C38-4D39-80E1-8C345E686BFF}" type="pres">
      <dgm:prSet presAssocID="{77BEA9E1-55F8-4AB9-B050-6D7EDD685FED}" presName="space" presStyleCnt="0"/>
      <dgm:spPr/>
    </dgm:pt>
    <dgm:pt modelId="{1293EEA2-0987-481D-9E58-6C8A3BC0E817}" type="pres">
      <dgm:prSet presAssocID="{77BEA9E1-55F8-4AB9-B050-6D7EDD685FED}" presName="rect1" presStyleLbl="alignAcc1" presStyleIdx="0" presStyleCnt="4"/>
      <dgm:spPr/>
      <dgm:t>
        <a:bodyPr/>
        <a:lstStyle/>
        <a:p>
          <a:endParaRPr lang="zh-CN" altLang="en-US"/>
        </a:p>
      </dgm:t>
    </dgm:pt>
    <dgm:pt modelId="{8EBDEC42-3CA5-4990-9905-8AEF2C8E7496}" type="pres">
      <dgm:prSet presAssocID="{EDC3CE41-BC3A-447A-AAA9-ACF9EC0C66C9}" presName="vertSpace2" presStyleLbl="node1" presStyleIdx="0" presStyleCnt="4"/>
      <dgm:spPr/>
    </dgm:pt>
    <dgm:pt modelId="{911DE088-5B00-42FE-9707-6F5423CBCA35}" type="pres">
      <dgm:prSet presAssocID="{EDC3CE41-BC3A-447A-AAA9-ACF9EC0C66C9}" presName="circle2" presStyleLbl="node1" presStyleIdx="1" presStyleCnt="4"/>
      <dgm:spPr/>
    </dgm:pt>
    <dgm:pt modelId="{4B0E5437-4844-4A54-B26D-D84A8E85888C}" type="pres">
      <dgm:prSet presAssocID="{EDC3CE41-BC3A-447A-AAA9-ACF9EC0C66C9}" presName="rect2" presStyleLbl="alignAcc1" presStyleIdx="1" presStyleCnt="4"/>
      <dgm:spPr/>
      <dgm:t>
        <a:bodyPr/>
        <a:lstStyle/>
        <a:p>
          <a:endParaRPr lang="zh-CN" altLang="en-US"/>
        </a:p>
      </dgm:t>
    </dgm:pt>
    <dgm:pt modelId="{E24F1F36-78CC-4211-B370-B27834476A36}" type="pres">
      <dgm:prSet presAssocID="{08E4B855-D5C5-4387-8D31-E4AE2B67DA7E}" presName="vertSpace3" presStyleLbl="node1" presStyleIdx="1" presStyleCnt="4"/>
      <dgm:spPr/>
    </dgm:pt>
    <dgm:pt modelId="{58228A6E-0380-4954-872B-D9C2152D6416}" type="pres">
      <dgm:prSet presAssocID="{08E4B855-D5C5-4387-8D31-E4AE2B67DA7E}" presName="circle3" presStyleLbl="node1" presStyleIdx="2" presStyleCnt="4"/>
      <dgm:spPr/>
    </dgm:pt>
    <dgm:pt modelId="{C71545F8-6F3E-4F19-8628-6EB1CB5CF1DF}" type="pres">
      <dgm:prSet presAssocID="{08E4B855-D5C5-4387-8D31-E4AE2B67DA7E}" presName="rect3" presStyleLbl="alignAcc1" presStyleIdx="2" presStyleCnt="4"/>
      <dgm:spPr/>
      <dgm:t>
        <a:bodyPr/>
        <a:lstStyle/>
        <a:p>
          <a:endParaRPr lang="zh-CN" altLang="en-US"/>
        </a:p>
      </dgm:t>
    </dgm:pt>
    <dgm:pt modelId="{DD5351AE-D8D2-48CB-960E-D798BC060D22}" type="pres">
      <dgm:prSet presAssocID="{8CBBB159-08D8-4BFE-92CE-F19116DEEC10}" presName="vertSpace4" presStyleLbl="node1" presStyleIdx="2" presStyleCnt="4"/>
      <dgm:spPr/>
    </dgm:pt>
    <dgm:pt modelId="{18AD2DC0-31C9-40E4-8ED7-C8647BDBA78E}" type="pres">
      <dgm:prSet presAssocID="{8CBBB159-08D8-4BFE-92CE-F19116DEEC10}" presName="circle4" presStyleLbl="node1" presStyleIdx="3" presStyleCnt="4"/>
      <dgm:spPr/>
    </dgm:pt>
    <dgm:pt modelId="{E271F791-0F80-475F-9493-E542AF41A354}" type="pres">
      <dgm:prSet presAssocID="{8CBBB159-08D8-4BFE-92CE-F19116DEEC10}" presName="rect4" presStyleLbl="alignAcc1" presStyleIdx="3" presStyleCnt="4" custLinFactNeighborX="794" custLinFactNeighborY="-2977"/>
      <dgm:spPr/>
      <dgm:t>
        <a:bodyPr/>
        <a:lstStyle/>
        <a:p>
          <a:endParaRPr lang="zh-CN" altLang="en-US"/>
        </a:p>
      </dgm:t>
    </dgm:pt>
    <dgm:pt modelId="{CF928186-B756-4EAA-B995-20C0D1B6F301}" type="pres">
      <dgm:prSet presAssocID="{77BEA9E1-55F8-4AB9-B050-6D7EDD685FED}" presName="rect1ParTx" presStyleLbl="alignAcc1" presStyleIdx="3" presStyleCnt="4">
        <dgm:presLayoutVars>
          <dgm:chMax val="1"/>
          <dgm:bulletEnabled val="1"/>
        </dgm:presLayoutVars>
      </dgm:prSet>
      <dgm:spPr/>
      <dgm:t>
        <a:bodyPr/>
        <a:lstStyle/>
        <a:p>
          <a:endParaRPr lang="zh-CN" altLang="en-US"/>
        </a:p>
      </dgm:t>
    </dgm:pt>
    <dgm:pt modelId="{A86498C6-CE1C-4D4C-B2EE-0039AFFB4D05}" type="pres">
      <dgm:prSet presAssocID="{77BEA9E1-55F8-4AB9-B050-6D7EDD685FED}" presName="rect1ChTx" presStyleLbl="alignAcc1" presStyleIdx="3" presStyleCnt="4">
        <dgm:presLayoutVars>
          <dgm:bulletEnabled val="1"/>
        </dgm:presLayoutVars>
      </dgm:prSet>
      <dgm:spPr/>
      <dgm:t>
        <a:bodyPr/>
        <a:lstStyle/>
        <a:p>
          <a:endParaRPr lang="zh-CN" altLang="en-US"/>
        </a:p>
      </dgm:t>
    </dgm:pt>
    <dgm:pt modelId="{03ED11F1-4A2D-4947-A301-C49F2F6B59EE}" type="pres">
      <dgm:prSet presAssocID="{EDC3CE41-BC3A-447A-AAA9-ACF9EC0C66C9}" presName="rect2ParTx" presStyleLbl="alignAcc1" presStyleIdx="3" presStyleCnt="4">
        <dgm:presLayoutVars>
          <dgm:chMax val="1"/>
          <dgm:bulletEnabled val="1"/>
        </dgm:presLayoutVars>
      </dgm:prSet>
      <dgm:spPr/>
      <dgm:t>
        <a:bodyPr/>
        <a:lstStyle/>
        <a:p>
          <a:endParaRPr lang="zh-CN" altLang="en-US"/>
        </a:p>
      </dgm:t>
    </dgm:pt>
    <dgm:pt modelId="{7577C856-1984-4FBE-9C9E-77ACF7404E88}" type="pres">
      <dgm:prSet presAssocID="{EDC3CE41-BC3A-447A-AAA9-ACF9EC0C66C9}" presName="rect2ChTx" presStyleLbl="alignAcc1" presStyleIdx="3" presStyleCnt="4">
        <dgm:presLayoutVars>
          <dgm:bulletEnabled val="1"/>
        </dgm:presLayoutVars>
      </dgm:prSet>
      <dgm:spPr/>
      <dgm:t>
        <a:bodyPr/>
        <a:lstStyle/>
        <a:p>
          <a:endParaRPr lang="zh-CN" altLang="en-US"/>
        </a:p>
      </dgm:t>
    </dgm:pt>
    <dgm:pt modelId="{FBB0BC60-487B-4A15-9DF5-2BCF59F9CE37}" type="pres">
      <dgm:prSet presAssocID="{08E4B855-D5C5-4387-8D31-E4AE2B67DA7E}" presName="rect3ParTx" presStyleLbl="alignAcc1" presStyleIdx="3" presStyleCnt="4">
        <dgm:presLayoutVars>
          <dgm:chMax val="1"/>
          <dgm:bulletEnabled val="1"/>
        </dgm:presLayoutVars>
      </dgm:prSet>
      <dgm:spPr/>
      <dgm:t>
        <a:bodyPr/>
        <a:lstStyle/>
        <a:p>
          <a:endParaRPr lang="zh-CN" altLang="en-US"/>
        </a:p>
      </dgm:t>
    </dgm:pt>
    <dgm:pt modelId="{4DB50B12-71A2-4583-B2FB-535124F717B4}" type="pres">
      <dgm:prSet presAssocID="{08E4B855-D5C5-4387-8D31-E4AE2B67DA7E}" presName="rect3ChTx" presStyleLbl="alignAcc1" presStyleIdx="3" presStyleCnt="4">
        <dgm:presLayoutVars>
          <dgm:bulletEnabled val="1"/>
        </dgm:presLayoutVars>
      </dgm:prSet>
      <dgm:spPr/>
      <dgm:t>
        <a:bodyPr/>
        <a:lstStyle/>
        <a:p>
          <a:endParaRPr lang="zh-CN" altLang="en-US"/>
        </a:p>
      </dgm:t>
    </dgm:pt>
    <dgm:pt modelId="{3C1DCD78-1FD2-4E02-A370-9CB821834B8E}" type="pres">
      <dgm:prSet presAssocID="{8CBBB159-08D8-4BFE-92CE-F19116DEEC10}" presName="rect4ParTx" presStyleLbl="alignAcc1" presStyleIdx="3" presStyleCnt="4">
        <dgm:presLayoutVars>
          <dgm:chMax val="1"/>
          <dgm:bulletEnabled val="1"/>
        </dgm:presLayoutVars>
      </dgm:prSet>
      <dgm:spPr/>
      <dgm:t>
        <a:bodyPr/>
        <a:lstStyle/>
        <a:p>
          <a:endParaRPr lang="zh-CN" altLang="en-US"/>
        </a:p>
      </dgm:t>
    </dgm:pt>
    <dgm:pt modelId="{2750F5AB-68C5-4052-9099-C82CF8BBC784}" type="pres">
      <dgm:prSet presAssocID="{8CBBB159-08D8-4BFE-92CE-F19116DEEC10}" presName="rect4ChTx" presStyleLbl="alignAcc1" presStyleIdx="3" presStyleCnt="4">
        <dgm:presLayoutVars>
          <dgm:bulletEnabled val="1"/>
        </dgm:presLayoutVars>
      </dgm:prSet>
      <dgm:spPr/>
    </dgm:pt>
  </dgm:ptLst>
  <dgm:cxnLst>
    <dgm:cxn modelId="{6C19A111-4EBC-413E-9185-2D4CBB088B92}" type="presOf" srcId="{C1DDAD01-E3C6-4026-A724-8F225580B0E3}" destId="{7577C856-1984-4FBE-9C9E-77ACF7404E88}" srcOrd="0" destOrd="0" presId="urn:microsoft.com/office/officeart/2005/8/layout/target3"/>
    <dgm:cxn modelId="{BEADFEAE-B7B3-4862-91D8-305CFF89C4E8}" srcId="{77BEA9E1-55F8-4AB9-B050-6D7EDD685FED}" destId="{D433AF9C-2FE2-4D8A-8A88-E717CF225F98}" srcOrd="0" destOrd="0" parTransId="{BF8CC466-E69D-45AB-9545-D8A47FED5429}" sibTransId="{B4C4B055-7770-4FBE-917F-1CEE004A273E}"/>
    <dgm:cxn modelId="{2FFCD9DD-0E7B-46EC-8493-7B0AD101118F}" type="presOf" srcId="{8CBBB159-08D8-4BFE-92CE-F19116DEEC10}" destId="{3C1DCD78-1FD2-4E02-A370-9CB821834B8E}" srcOrd="1" destOrd="0" presId="urn:microsoft.com/office/officeart/2005/8/layout/target3"/>
    <dgm:cxn modelId="{A7437AB6-C2D8-4EF9-8529-9E30DD333D9A}" srcId="{08E4B855-D5C5-4387-8D31-E4AE2B67DA7E}" destId="{5413715A-9BCD-4A8D-9178-8BF09A3D0802}" srcOrd="1" destOrd="0" parTransId="{8FC8BD3D-56AD-40A0-82B1-2A4DA8A31859}" sibTransId="{18B6717E-C3C6-470E-9BEC-92928D79B29E}"/>
    <dgm:cxn modelId="{B3BCD308-AA2C-4AE9-BA28-0D477845880A}" type="presOf" srcId="{77BEA9E1-55F8-4AB9-B050-6D7EDD685FED}" destId="{1293EEA2-0987-481D-9E58-6C8A3BC0E817}" srcOrd="0" destOrd="0" presId="urn:microsoft.com/office/officeart/2005/8/layout/target3"/>
    <dgm:cxn modelId="{C4C002AA-ED75-4FF9-B28E-89F63FC4579C}" type="presOf" srcId="{8F7C1AED-6372-48F3-BAA2-2FB26ED57A51}" destId="{A86498C6-CE1C-4D4C-B2EE-0039AFFB4D05}" srcOrd="0" destOrd="1" presId="urn:microsoft.com/office/officeart/2005/8/layout/target3"/>
    <dgm:cxn modelId="{460DD7D0-EFCC-48C4-A5D5-24FD9D71E703}" type="presOf" srcId="{5413715A-9BCD-4A8D-9178-8BF09A3D0802}" destId="{4DB50B12-71A2-4583-B2FB-535124F717B4}" srcOrd="0" destOrd="1" presId="urn:microsoft.com/office/officeart/2005/8/layout/target3"/>
    <dgm:cxn modelId="{9CDDC53C-FF4B-42FA-84A1-C3237F79EAD4}" srcId="{BF4BAC06-AD80-47C7-846B-4DEAC3F47982}" destId="{EDC3CE41-BC3A-447A-AAA9-ACF9EC0C66C9}" srcOrd="1" destOrd="0" parTransId="{5F10E6E6-2D2D-4F25-A73A-EE8D56B153A5}" sibTransId="{AE881518-5B0B-4786-B2BC-7CBBD73D1A75}"/>
    <dgm:cxn modelId="{8B63515B-9A3F-46A8-9970-EDC9DB28FE90}" srcId="{EDC3CE41-BC3A-447A-AAA9-ACF9EC0C66C9}" destId="{C1DDAD01-E3C6-4026-A724-8F225580B0E3}" srcOrd="0" destOrd="0" parTransId="{9DACC3E4-6981-47EB-91EC-3575164A2EB3}" sibTransId="{B278AA94-EB03-45AF-B57A-4F2C09B3B835}"/>
    <dgm:cxn modelId="{AAFD8125-72E2-4D66-A862-8B0B828FD7E4}" type="presOf" srcId="{EDC3CE41-BC3A-447A-AAA9-ACF9EC0C66C9}" destId="{03ED11F1-4A2D-4947-A301-C49F2F6B59EE}" srcOrd="1" destOrd="0" presId="urn:microsoft.com/office/officeart/2005/8/layout/target3"/>
    <dgm:cxn modelId="{701FA54F-A190-4531-9CB8-B8C2E48E4305}" srcId="{08E4B855-D5C5-4387-8D31-E4AE2B67DA7E}" destId="{EB1BB909-503B-4B59-BC38-F95DB72ABD02}" srcOrd="0" destOrd="0" parTransId="{002314B8-348D-4BD8-9BC1-2ACB6C5C7260}" sibTransId="{CEDB0313-E27D-4CB3-9016-FD56CE707FC8}"/>
    <dgm:cxn modelId="{495483A8-F1FB-4F03-B1B6-68BECC9378B0}" type="presOf" srcId="{EDC3CE41-BC3A-447A-AAA9-ACF9EC0C66C9}" destId="{4B0E5437-4844-4A54-B26D-D84A8E85888C}" srcOrd="0" destOrd="0" presId="urn:microsoft.com/office/officeart/2005/8/layout/target3"/>
    <dgm:cxn modelId="{E8ED6C36-3E41-44C5-BD47-97F6A4E0D561}" srcId="{77BEA9E1-55F8-4AB9-B050-6D7EDD685FED}" destId="{8F7C1AED-6372-48F3-BAA2-2FB26ED57A51}" srcOrd="1" destOrd="0" parTransId="{5D260E93-14A6-4C7A-B87D-36FD789D2AB9}" sibTransId="{9B3135D9-C246-4FF9-998D-92C1649F9491}"/>
    <dgm:cxn modelId="{4A05EB18-37A5-4C9D-B11D-C9D6FF0A73D7}" type="presOf" srcId="{8CBBB159-08D8-4BFE-92CE-F19116DEEC10}" destId="{E271F791-0F80-475F-9493-E542AF41A354}" srcOrd="0" destOrd="0" presId="urn:microsoft.com/office/officeart/2005/8/layout/target3"/>
    <dgm:cxn modelId="{CA2FB01C-FAB1-4A98-82A2-41F445D50175}" type="presOf" srcId="{77BEA9E1-55F8-4AB9-B050-6D7EDD685FED}" destId="{CF928186-B756-4EAA-B995-20C0D1B6F301}" srcOrd="1" destOrd="0" presId="urn:microsoft.com/office/officeart/2005/8/layout/target3"/>
    <dgm:cxn modelId="{17A9D879-612A-4E51-B75F-AAF4B3499A0A}" srcId="{BF4BAC06-AD80-47C7-846B-4DEAC3F47982}" destId="{8CBBB159-08D8-4BFE-92CE-F19116DEEC10}" srcOrd="3" destOrd="0" parTransId="{217BF40B-94E9-46B6-9968-31779B14643C}" sibTransId="{9FA1897F-D43E-4BE3-BE0F-E3A6457DFFD4}"/>
    <dgm:cxn modelId="{4ADE7386-3D92-4A73-822A-C98FB3FB3041}" type="presOf" srcId="{BF4BAC06-AD80-47C7-846B-4DEAC3F47982}" destId="{32E111FE-76F1-4B37-9FF8-354F1348CCAF}" srcOrd="0" destOrd="0" presId="urn:microsoft.com/office/officeart/2005/8/layout/target3"/>
    <dgm:cxn modelId="{1FA958E3-38E0-450D-AFA5-86EDA8B3E7FE}" type="presOf" srcId="{08E4B855-D5C5-4387-8D31-E4AE2B67DA7E}" destId="{C71545F8-6F3E-4F19-8628-6EB1CB5CF1DF}" srcOrd="0" destOrd="0" presId="urn:microsoft.com/office/officeart/2005/8/layout/target3"/>
    <dgm:cxn modelId="{25E5C4DC-B973-4222-8205-0C40345AFFCB}" srcId="{BF4BAC06-AD80-47C7-846B-4DEAC3F47982}" destId="{08E4B855-D5C5-4387-8D31-E4AE2B67DA7E}" srcOrd="2" destOrd="0" parTransId="{B464F256-F8D2-4F4D-B118-6F419BFA4AAA}" sibTransId="{D6CDF26A-4D5A-4BC4-B881-7E9D1508EBD0}"/>
    <dgm:cxn modelId="{3AD54EEE-EF12-4517-A22A-C3AD5BBF3078}" type="presOf" srcId="{EB1BB909-503B-4B59-BC38-F95DB72ABD02}" destId="{4DB50B12-71A2-4583-B2FB-535124F717B4}" srcOrd="0" destOrd="0" presId="urn:microsoft.com/office/officeart/2005/8/layout/target3"/>
    <dgm:cxn modelId="{11A694D7-FC46-4080-943A-CB3F25F32B94}" type="presOf" srcId="{CFE9A554-DDD1-4FC5-B41D-6AA31882C819}" destId="{7577C856-1984-4FBE-9C9E-77ACF7404E88}" srcOrd="0" destOrd="1" presId="urn:microsoft.com/office/officeart/2005/8/layout/target3"/>
    <dgm:cxn modelId="{D6FA04C5-820F-49B6-97C4-DC9029A8C591}" srcId="{EDC3CE41-BC3A-447A-AAA9-ACF9EC0C66C9}" destId="{CFE9A554-DDD1-4FC5-B41D-6AA31882C819}" srcOrd="1" destOrd="0" parTransId="{139C97B8-D477-4F71-BDB6-BB1D7EBA5AB7}" sibTransId="{AFB8EACF-BC26-45F2-B2AC-C8A0274E0936}"/>
    <dgm:cxn modelId="{E86189E2-9177-47AF-8488-A402DFC2E5D4}" type="presOf" srcId="{08E4B855-D5C5-4387-8D31-E4AE2B67DA7E}" destId="{FBB0BC60-487B-4A15-9DF5-2BCF59F9CE37}" srcOrd="1" destOrd="0" presId="urn:microsoft.com/office/officeart/2005/8/layout/target3"/>
    <dgm:cxn modelId="{392B7571-6302-4E5B-8C23-460683B9088D}" srcId="{BF4BAC06-AD80-47C7-846B-4DEAC3F47982}" destId="{77BEA9E1-55F8-4AB9-B050-6D7EDD685FED}" srcOrd="0" destOrd="0" parTransId="{D81BECA8-8686-495E-BA77-1A00288F3BF5}" sibTransId="{207D147B-B3C6-4CDD-88CA-35D73E1D8A7A}"/>
    <dgm:cxn modelId="{8F6ECAA5-96F9-45AE-9648-2247B5D06DB6}" type="presOf" srcId="{D433AF9C-2FE2-4D8A-8A88-E717CF225F98}" destId="{A86498C6-CE1C-4D4C-B2EE-0039AFFB4D05}" srcOrd="0" destOrd="0" presId="urn:microsoft.com/office/officeart/2005/8/layout/target3"/>
    <dgm:cxn modelId="{7C60255B-913D-48F1-84C2-B7D5D4A6E490}" type="presParOf" srcId="{32E111FE-76F1-4B37-9FF8-354F1348CCAF}" destId="{54AFED46-8FF5-4F61-BBC7-91C503E33D91}" srcOrd="0" destOrd="0" presId="urn:microsoft.com/office/officeart/2005/8/layout/target3"/>
    <dgm:cxn modelId="{2B8D5CEF-6252-42A0-A5A3-15482E948B92}" type="presParOf" srcId="{32E111FE-76F1-4B37-9FF8-354F1348CCAF}" destId="{BC0468CE-4C38-4D39-80E1-8C345E686BFF}" srcOrd="1" destOrd="0" presId="urn:microsoft.com/office/officeart/2005/8/layout/target3"/>
    <dgm:cxn modelId="{DC3627CE-BEC6-497B-9119-771D37F06ECF}" type="presParOf" srcId="{32E111FE-76F1-4B37-9FF8-354F1348CCAF}" destId="{1293EEA2-0987-481D-9E58-6C8A3BC0E817}" srcOrd="2" destOrd="0" presId="urn:microsoft.com/office/officeart/2005/8/layout/target3"/>
    <dgm:cxn modelId="{ECEAA93F-EEFA-4043-8A3F-FF0B71EE2347}" type="presParOf" srcId="{32E111FE-76F1-4B37-9FF8-354F1348CCAF}" destId="{8EBDEC42-3CA5-4990-9905-8AEF2C8E7496}" srcOrd="3" destOrd="0" presId="urn:microsoft.com/office/officeart/2005/8/layout/target3"/>
    <dgm:cxn modelId="{457DF176-BC00-4FAA-BCFD-7C072E54B25D}" type="presParOf" srcId="{32E111FE-76F1-4B37-9FF8-354F1348CCAF}" destId="{911DE088-5B00-42FE-9707-6F5423CBCA35}" srcOrd="4" destOrd="0" presId="urn:microsoft.com/office/officeart/2005/8/layout/target3"/>
    <dgm:cxn modelId="{A846978E-0CFC-48CF-BD90-1CF64A3FEAA6}" type="presParOf" srcId="{32E111FE-76F1-4B37-9FF8-354F1348CCAF}" destId="{4B0E5437-4844-4A54-B26D-D84A8E85888C}" srcOrd="5" destOrd="0" presId="urn:microsoft.com/office/officeart/2005/8/layout/target3"/>
    <dgm:cxn modelId="{4332DADF-5D98-43E1-B885-65AF4C72F969}" type="presParOf" srcId="{32E111FE-76F1-4B37-9FF8-354F1348CCAF}" destId="{E24F1F36-78CC-4211-B370-B27834476A36}" srcOrd="6" destOrd="0" presId="urn:microsoft.com/office/officeart/2005/8/layout/target3"/>
    <dgm:cxn modelId="{649225E3-3616-4CDF-AD6C-B72B3EAF1312}" type="presParOf" srcId="{32E111FE-76F1-4B37-9FF8-354F1348CCAF}" destId="{58228A6E-0380-4954-872B-D9C2152D6416}" srcOrd="7" destOrd="0" presId="urn:microsoft.com/office/officeart/2005/8/layout/target3"/>
    <dgm:cxn modelId="{9C8D2542-0FFB-467D-A979-D072840C0D24}" type="presParOf" srcId="{32E111FE-76F1-4B37-9FF8-354F1348CCAF}" destId="{C71545F8-6F3E-4F19-8628-6EB1CB5CF1DF}" srcOrd="8" destOrd="0" presId="urn:microsoft.com/office/officeart/2005/8/layout/target3"/>
    <dgm:cxn modelId="{16A54A47-FDA6-4F52-A7D0-C4A9E969360D}" type="presParOf" srcId="{32E111FE-76F1-4B37-9FF8-354F1348CCAF}" destId="{DD5351AE-D8D2-48CB-960E-D798BC060D22}" srcOrd="9" destOrd="0" presId="urn:microsoft.com/office/officeart/2005/8/layout/target3"/>
    <dgm:cxn modelId="{60CC0800-7575-4DE3-827E-B5E2EC6C6E93}" type="presParOf" srcId="{32E111FE-76F1-4B37-9FF8-354F1348CCAF}" destId="{18AD2DC0-31C9-40E4-8ED7-C8647BDBA78E}" srcOrd="10" destOrd="0" presId="urn:microsoft.com/office/officeart/2005/8/layout/target3"/>
    <dgm:cxn modelId="{05C4C800-0A7E-4025-9994-82C508AE8987}" type="presParOf" srcId="{32E111FE-76F1-4B37-9FF8-354F1348CCAF}" destId="{E271F791-0F80-475F-9493-E542AF41A354}" srcOrd="11" destOrd="0" presId="urn:microsoft.com/office/officeart/2005/8/layout/target3"/>
    <dgm:cxn modelId="{E45353E5-0107-40A6-9E7F-C60A10A58F63}" type="presParOf" srcId="{32E111FE-76F1-4B37-9FF8-354F1348CCAF}" destId="{CF928186-B756-4EAA-B995-20C0D1B6F301}" srcOrd="12" destOrd="0" presId="urn:microsoft.com/office/officeart/2005/8/layout/target3"/>
    <dgm:cxn modelId="{44BDEAD7-01DB-4105-9B70-ED0C1EC9BC2E}" type="presParOf" srcId="{32E111FE-76F1-4B37-9FF8-354F1348CCAF}" destId="{A86498C6-CE1C-4D4C-B2EE-0039AFFB4D05}" srcOrd="13" destOrd="0" presId="urn:microsoft.com/office/officeart/2005/8/layout/target3"/>
    <dgm:cxn modelId="{78E92D28-5CDF-4E37-B31E-72C4AB05BC25}" type="presParOf" srcId="{32E111FE-76F1-4B37-9FF8-354F1348CCAF}" destId="{03ED11F1-4A2D-4947-A301-C49F2F6B59EE}" srcOrd="14" destOrd="0" presId="urn:microsoft.com/office/officeart/2005/8/layout/target3"/>
    <dgm:cxn modelId="{AE03C87B-6886-4559-946B-EFBF892AD402}" type="presParOf" srcId="{32E111FE-76F1-4B37-9FF8-354F1348CCAF}" destId="{7577C856-1984-4FBE-9C9E-77ACF7404E88}" srcOrd="15" destOrd="0" presId="urn:microsoft.com/office/officeart/2005/8/layout/target3"/>
    <dgm:cxn modelId="{3F859A9C-115B-48BA-BA48-AE53099715DA}" type="presParOf" srcId="{32E111FE-76F1-4B37-9FF8-354F1348CCAF}" destId="{FBB0BC60-487B-4A15-9DF5-2BCF59F9CE37}" srcOrd="16" destOrd="0" presId="urn:microsoft.com/office/officeart/2005/8/layout/target3"/>
    <dgm:cxn modelId="{BCABD842-D71C-4B40-922C-83DC64D7CCF6}" type="presParOf" srcId="{32E111FE-76F1-4B37-9FF8-354F1348CCAF}" destId="{4DB50B12-71A2-4583-B2FB-535124F717B4}" srcOrd="17" destOrd="0" presId="urn:microsoft.com/office/officeart/2005/8/layout/target3"/>
    <dgm:cxn modelId="{5D864199-2627-4B43-A181-032FB1FDAC7A}" type="presParOf" srcId="{32E111FE-76F1-4B37-9FF8-354F1348CCAF}" destId="{3C1DCD78-1FD2-4E02-A370-9CB821834B8E}" srcOrd="18" destOrd="0" presId="urn:microsoft.com/office/officeart/2005/8/layout/target3"/>
    <dgm:cxn modelId="{998CE6ED-2AB5-4280-8101-E135E45D01D4}" type="presParOf" srcId="{32E111FE-76F1-4B37-9FF8-354F1348CCAF}" destId="{2750F5AB-68C5-4052-9099-C82CF8BBC784}"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7DC14D-B85B-468A-AF98-7BBE4B33A895}"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zh-CN" altLang="en-US"/>
        </a:p>
      </dgm:t>
    </dgm:pt>
    <dgm:pt modelId="{D8983CCF-0A5E-4190-BE07-73C4A6FC05C1}">
      <dgm:prSet phldrT="[文本]" custT="1"/>
      <dgm:spPr/>
      <dgm:t>
        <a:bodyPr/>
        <a:lstStyle/>
        <a:p>
          <a:r>
            <a:rPr lang="zh-CN" sz="1600" dirty="0" smtClean="0">
              <a:latin typeface="微软雅黑" pitchFamily="34" charset="-122"/>
              <a:ea typeface="微软雅黑" pitchFamily="34" charset="-122"/>
            </a:rPr>
            <a:t>国内的融资成本较高，对</a:t>
          </a:r>
          <a:r>
            <a:rPr lang="en-US" sz="1600" dirty="0" smtClean="0">
              <a:latin typeface="微软雅黑" pitchFamily="34" charset="-122"/>
              <a:ea typeface="微软雅黑" pitchFamily="34" charset="-122"/>
            </a:rPr>
            <a:t>Alpha</a:t>
          </a:r>
          <a:r>
            <a:rPr lang="zh-CN" sz="1600" dirty="0" smtClean="0">
              <a:latin typeface="微软雅黑" pitchFamily="34" charset="-122"/>
              <a:ea typeface="微软雅黑" pitchFamily="34" charset="-122"/>
            </a:rPr>
            <a:t>策略中现货组合的超额收益提出了更高的要求</a:t>
          </a:r>
          <a:r>
            <a:rPr lang="zh-CN" altLang="en-US"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dgm:t>
    </dgm:pt>
    <dgm:pt modelId="{1E699AC3-1AD4-4912-ACCA-655B730F2DED}" type="parTrans" cxnId="{8628C3F3-454B-4C28-BDA0-F9EA52C8DBF2}">
      <dgm:prSet/>
      <dgm:spPr/>
      <dgm:t>
        <a:bodyPr/>
        <a:lstStyle/>
        <a:p>
          <a:endParaRPr lang="zh-CN" altLang="en-US"/>
        </a:p>
      </dgm:t>
    </dgm:pt>
    <dgm:pt modelId="{459086CF-CFAF-4B08-9612-469E9C01633F}" type="sibTrans" cxnId="{8628C3F3-454B-4C28-BDA0-F9EA52C8DBF2}">
      <dgm:prSet/>
      <dgm:spPr/>
      <dgm:t>
        <a:bodyPr/>
        <a:lstStyle/>
        <a:p>
          <a:endParaRPr lang="zh-CN" altLang="en-US"/>
        </a:p>
      </dgm:t>
    </dgm:pt>
    <dgm:pt modelId="{C4BD57C7-8D5A-43E8-B324-E3495A893AE3}">
      <dgm:prSet phldrT="[文本]" custT="1"/>
      <dgm:spPr/>
      <dgm:t>
        <a:bodyPr/>
        <a:lstStyle/>
        <a:p>
          <a:r>
            <a:rPr lang="zh-CN" sz="1600" dirty="0" smtClean="0">
              <a:latin typeface="微软雅黑" pitchFamily="34" charset="-122"/>
              <a:ea typeface="微软雅黑" pitchFamily="34" charset="-122"/>
            </a:rPr>
            <a:t>股指期货的参与门槛较高</a:t>
          </a:r>
          <a:endParaRPr lang="zh-CN" altLang="en-US" sz="1600" dirty="0" smtClean="0">
            <a:latin typeface="微软雅黑" pitchFamily="34" charset="-122"/>
            <a:ea typeface="微软雅黑" pitchFamily="34" charset="-122"/>
          </a:endParaRPr>
        </a:p>
      </dgm:t>
    </dgm:pt>
    <dgm:pt modelId="{00BC0F36-9D30-4905-A1FA-31831548BFDC}" type="parTrans" cxnId="{4BF3C3F2-8DF6-4911-A1F7-0B61D36ADD2B}">
      <dgm:prSet/>
      <dgm:spPr/>
      <dgm:t>
        <a:bodyPr/>
        <a:lstStyle/>
        <a:p>
          <a:endParaRPr lang="zh-CN" altLang="en-US"/>
        </a:p>
      </dgm:t>
    </dgm:pt>
    <dgm:pt modelId="{4DC317A2-501B-4416-B1DA-83C83A0B5191}" type="sibTrans" cxnId="{4BF3C3F2-8DF6-4911-A1F7-0B61D36ADD2B}">
      <dgm:prSet/>
      <dgm:spPr/>
      <dgm:t>
        <a:bodyPr/>
        <a:lstStyle/>
        <a:p>
          <a:endParaRPr lang="zh-CN" altLang="en-US"/>
        </a:p>
      </dgm:t>
    </dgm:pt>
    <dgm:pt modelId="{F0B47A0F-A843-475C-B56F-558C97A5CFD3}">
      <dgm:prSet phldrT="[文本]" custT="1"/>
      <dgm:spPr/>
      <dgm:t>
        <a:bodyPr/>
        <a:lstStyle/>
        <a:p>
          <a:r>
            <a:rPr lang="en-US" sz="1600" dirty="0" smtClean="0">
              <a:latin typeface="微软雅黑" pitchFamily="34" charset="-122"/>
              <a:ea typeface="微软雅黑" pitchFamily="34" charset="-122"/>
            </a:rPr>
            <a:t>Alpha</a:t>
          </a:r>
          <a:r>
            <a:rPr lang="zh-CN" sz="1600" dirty="0" smtClean="0">
              <a:latin typeface="微软雅黑" pitchFamily="34" charset="-122"/>
              <a:ea typeface="微软雅黑" pitchFamily="34" charset="-122"/>
            </a:rPr>
            <a:t>策略的参与者要做好期现头寸的监控</a:t>
          </a:r>
          <a:endParaRPr lang="zh-CN" altLang="en-US" sz="1600" dirty="0" smtClean="0">
            <a:latin typeface="微软雅黑" pitchFamily="34" charset="-122"/>
            <a:ea typeface="微软雅黑" pitchFamily="34" charset="-122"/>
          </a:endParaRPr>
        </a:p>
      </dgm:t>
    </dgm:pt>
    <dgm:pt modelId="{62A8C434-14A4-43CA-A960-FC04E67E67F8}" type="parTrans" cxnId="{3DBBE2B4-9E1D-48CF-966E-AD91CDA3E286}">
      <dgm:prSet/>
      <dgm:spPr/>
      <dgm:t>
        <a:bodyPr/>
        <a:lstStyle/>
        <a:p>
          <a:endParaRPr lang="zh-CN" altLang="en-US"/>
        </a:p>
      </dgm:t>
    </dgm:pt>
    <dgm:pt modelId="{3FDEC2D8-18DD-4342-A86D-A4477A82F33E}" type="sibTrans" cxnId="{3DBBE2B4-9E1D-48CF-966E-AD91CDA3E286}">
      <dgm:prSet/>
      <dgm:spPr/>
      <dgm:t>
        <a:bodyPr/>
        <a:lstStyle/>
        <a:p>
          <a:endParaRPr lang="zh-CN" altLang="en-US"/>
        </a:p>
      </dgm:t>
    </dgm:pt>
    <dgm:pt modelId="{B06091C9-7978-42E8-93DF-871686298AD9}">
      <dgm:prSet custT="1"/>
      <dgm:spPr/>
      <dgm:t>
        <a:bodyPr/>
        <a:lstStyle/>
        <a:p>
          <a:r>
            <a:rPr lang="zh-CN" sz="1400" dirty="0" smtClean="0">
              <a:latin typeface="微软雅黑" pitchFamily="34" charset="-122"/>
              <a:ea typeface="微软雅黑" pitchFamily="34" charset="-122"/>
            </a:rPr>
            <a:t>国外使用</a:t>
          </a:r>
          <a:r>
            <a:rPr lang="en-US" sz="1400" dirty="0" smtClean="0">
              <a:latin typeface="微软雅黑" pitchFamily="34" charset="-122"/>
              <a:ea typeface="微软雅黑" pitchFamily="34" charset="-122"/>
            </a:rPr>
            <a:t>Alpha</a:t>
          </a:r>
          <a:r>
            <a:rPr lang="zh-CN" sz="1400" dirty="0" smtClean="0">
              <a:latin typeface="微软雅黑" pitchFamily="34" charset="-122"/>
              <a:ea typeface="微软雅黑" pitchFamily="34" charset="-122"/>
            </a:rPr>
            <a:t>策略往往在通过融资放大整体的资金头寸，但国内目前融资成本较高</a:t>
          </a:r>
          <a:r>
            <a:rPr lang="zh-CN" altLang="en-US" sz="1400" dirty="0" smtClean="0">
              <a:latin typeface="微软雅黑" pitchFamily="34" charset="-122"/>
              <a:ea typeface="微软雅黑" pitchFamily="34" charset="-122"/>
            </a:rPr>
            <a:t>，</a:t>
          </a:r>
          <a:r>
            <a:rPr lang="zh-CN" sz="1400" dirty="0" smtClean="0">
              <a:latin typeface="微软雅黑" pitchFamily="34" charset="-122"/>
              <a:ea typeface="微软雅黑" pitchFamily="34" charset="-122"/>
            </a:rPr>
            <a:t>寻找一个现货组合持续年化超额收益</a:t>
          </a:r>
          <a:r>
            <a:rPr lang="zh-CN" altLang="en-US" sz="1400" dirty="0" smtClean="0">
              <a:latin typeface="微软雅黑" pitchFamily="34" charset="-122"/>
              <a:ea typeface="微软雅黑" pitchFamily="34" charset="-122"/>
            </a:rPr>
            <a:t>超过融资成本难度加大</a:t>
          </a:r>
        </a:p>
      </dgm:t>
    </dgm:pt>
    <dgm:pt modelId="{1D4C9729-CE55-4220-B9E6-67741E33B073}" type="parTrans" cxnId="{DDF78BCA-33A7-4E96-8EB0-FB6180E79B66}">
      <dgm:prSet/>
      <dgm:spPr/>
    </dgm:pt>
    <dgm:pt modelId="{F974BD9C-808C-4845-8B10-40C879770423}" type="sibTrans" cxnId="{DDF78BCA-33A7-4E96-8EB0-FB6180E79B66}">
      <dgm:prSet/>
      <dgm:spPr/>
    </dgm:pt>
    <dgm:pt modelId="{61B50E42-410C-4542-AA50-E61F1FCF6AC4}">
      <dgm:prSet custT="1"/>
      <dgm:spPr/>
      <dgm:t>
        <a:bodyPr/>
        <a:lstStyle/>
        <a:p>
          <a:r>
            <a:rPr lang="zh-CN" sz="1400" dirty="0" smtClean="0">
              <a:latin typeface="微软雅黑" pitchFamily="34" charset="-122"/>
              <a:ea typeface="微软雅黑" pitchFamily="34" charset="-122"/>
            </a:rPr>
            <a:t>现货组合的</a:t>
          </a:r>
          <a:r>
            <a:rPr lang="en-US" sz="1400" dirty="0" smtClean="0">
              <a:latin typeface="微软雅黑" pitchFamily="34" charset="-122"/>
              <a:ea typeface="微软雅黑" pitchFamily="34" charset="-122"/>
            </a:rPr>
            <a:t>Beta</a:t>
          </a:r>
          <a:r>
            <a:rPr lang="zh-CN" sz="1400" dirty="0" smtClean="0">
              <a:latin typeface="微软雅黑" pitchFamily="34" charset="-122"/>
              <a:ea typeface="微软雅黑" pitchFamily="34" charset="-122"/>
            </a:rPr>
            <a:t>往往是动态变化，要实现较为稳定的市场风险对冲，需要对现货头寸的</a:t>
          </a:r>
          <a:r>
            <a:rPr lang="en-US" sz="1400" dirty="0" smtClean="0">
              <a:latin typeface="微软雅黑" pitchFamily="34" charset="-122"/>
              <a:ea typeface="微软雅黑" pitchFamily="34" charset="-122"/>
            </a:rPr>
            <a:t>Beta</a:t>
          </a:r>
          <a:r>
            <a:rPr lang="zh-CN" sz="1400" dirty="0" smtClean="0">
              <a:latin typeface="微软雅黑" pitchFamily="34" charset="-122"/>
              <a:ea typeface="微软雅黑" pitchFamily="34" charset="-122"/>
            </a:rPr>
            <a:t>有较为准确的估计。</a:t>
          </a:r>
          <a:r>
            <a:rPr lang="en-US" sz="1400" dirty="0" smtClean="0">
              <a:latin typeface="微软雅黑" pitchFamily="34" charset="-122"/>
              <a:ea typeface="微软雅黑" pitchFamily="34" charset="-122"/>
            </a:rPr>
            <a:t>Alpha</a:t>
          </a:r>
          <a:r>
            <a:rPr lang="zh-CN" sz="1400" dirty="0" smtClean="0">
              <a:latin typeface="微软雅黑" pitchFamily="34" charset="-122"/>
              <a:ea typeface="微软雅黑" pitchFamily="34" charset="-122"/>
            </a:rPr>
            <a:t>策略中期货和现货资产的走向是反向的，当市场单边态势强劲时，期现头寸偏离可能会过大</a:t>
          </a:r>
          <a:endParaRPr lang="zh-CN" altLang="en-US" sz="1400" dirty="0">
            <a:latin typeface="微软雅黑" pitchFamily="34" charset="-122"/>
            <a:ea typeface="微软雅黑" pitchFamily="34" charset="-122"/>
          </a:endParaRPr>
        </a:p>
      </dgm:t>
    </dgm:pt>
    <dgm:pt modelId="{A0011560-FB09-4AE3-86D4-7359F240B1A8}" type="parTrans" cxnId="{2C68597A-65DC-44A2-B3E9-2EB7DA594589}">
      <dgm:prSet/>
      <dgm:spPr/>
    </dgm:pt>
    <dgm:pt modelId="{401A0068-C6BE-4B0F-9BB1-6D5041FD188C}" type="sibTrans" cxnId="{2C68597A-65DC-44A2-B3E9-2EB7DA594589}">
      <dgm:prSet/>
      <dgm:spPr/>
    </dgm:pt>
    <dgm:pt modelId="{EB79501F-470F-456F-93E1-E75480ABA5C6}">
      <dgm:prSet custT="1"/>
      <dgm:spPr/>
      <dgm:t>
        <a:bodyPr/>
        <a:lstStyle/>
        <a:p>
          <a:r>
            <a:rPr lang="zh-CN" altLang="en-US" sz="1400" b="0" i="0" dirty="0" smtClean="0">
              <a:latin typeface="微软雅黑" pitchFamily="34" charset="-122"/>
              <a:ea typeface="微软雅黑" pitchFamily="34" charset="-122"/>
            </a:rPr>
            <a:t>规定投资者申请开户时保证金账户可用资金余额不低于</a:t>
          </a:r>
          <a:r>
            <a:rPr lang="en-US" altLang="zh-CN" sz="1400" b="0" i="0" dirty="0" smtClean="0">
              <a:latin typeface="微软雅黑" pitchFamily="34" charset="-122"/>
              <a:ea typeface="微软雅黑" pitchFamily="34" charset="-122"/>
            </a:rPr>
            <a:t>50</a:t>
          </a:r>
          <a:r>
            <a:rPr lang="zh-CN" altLang="en-US" sz="1400" b="0" i="0" dirty="0" smtClean="0">
              <a:latin typeface="微软雅黑" pitchFamily="34" charset="-122"/>
              <a:ea typeface="微软雅黑" pitchFamily="34" charset="-122"/>
            </a:rPr>
            <a:t>万元，实际操作时资金需要量远大于最低门槛</a:t>
          </a:r>
          <a:endParaRPr lang="zh-CN" altLang="en-US" sz="1400" dirty="0">
            <a:latin typeface="微软雅黑" pitchFamily="34" charset="-122"/>
            <a:ea typeface="微软雅黑" pitchFamily="34" charset="-122"/>
          </a:endParaRPr>
        </a:p>
      </dgm:t>
    </dgm:pt>
    <dgm:pt modelId="{3D020D36-1AA3-496C-A368-112ECC8BDB90}" type="parTrans" cxnId="{0F9358C0-B580-4EC0-BA49-AA3212B83BC6}">
      <dgm:prSet/>
      <dgm:spPr/>
    </dgm:pt>
    <dgm:pt modelId="{9C78C279-6569-4CE1-83E5-5F4BDC43E67F}" type="sibTrans" cxnId="{0F9358C0-B580-4EC0-BA49-AA3212B83BC6}">
      <dgm:prSet/>
      <dgm:spPr/>
    </dgm:pt>
    <dgm:pt modelId="{7D4B021F-7F45-4088-AEF0-A9A80426E582}" type="pres">
      <dgm:prSet presAssocID="{527DC14D-B85B-468A-AF98-7BBE4B33A895}" presName="linear" presStyleCnt="0">
        <dgm:presLayoutVars>
          <dgm:dir/>
          <dgm:animLvl val="lvl"/>
          <dgm:resizeHandles val="exact"/>
        </dgm:presLayoutVars>
      </dgm:prSet>
      <dgm:spPr/>
      <dgm:t>
        <a:bodyPr/>
        <a:lstStyle/>
        <a:p>
          <a:endParaRPr lang="zh-CN" altLang="en-US"/>
        </a:p>
      </dgm:t>
    </dgm:pt>
    <dgm:pt modelId="{0AB099FA-5767-4DF7-8385-06AA3E1521BC}" type="pres">
      <dgm:prSet presAssocID="{D8983CCF-0A5E-4190-BE07-73C4A6FC05C1}" presName="parentLin" presStyleCnt="0"/>
      <dgm:spPr/>
    </dgm:pt>
    <dgm:pt modelId="{E2D4D6F4-4625-4E3B-A589-7C42A02950D4}" type="pres">
      <dgm:prSet presAssocID="{D8983CCF-0A5E-4190-BE07-73C4A6FC05C1}" presName="parentLeftMargin" presStyleLbl="node1" presStyleIdx="0" presStyleCnt="3"/>
      <dgm:spPr/>
      <dgm:t>
        <a:bodyPr/>
        <a:lstStyle/>
        <a:p>
          <a:endParaRPr lang="zh-CN" altLang="en-US"/>
        </a:p>
      </dgm:t>
    </dgm:pt>
    <dgm:pt modelId="{5649CB7A-3710-4DE4-9703-11AFEBB07B3F}" type="pres">
      <dgm:prSet presAssocID="{D8983CCF-0A5E-4190-BE07-73C4A6FC05C1}" presName="parentText" presStyleLbl="node1" presStyleIdx="0" presStyleCnt="3">
        <dgm:presLayoutVars>
          <dgm:chMax val="0"/>
          <dgm:bulletEnabled val="1"/>
        </dgm:presLayoutVars>
      </dgm:prSet>
      <dgm:spPr/>
      <dgm:t>
        <a:bodyPr/>
        <a:lstStyle/>
        <a:p>
          <a:endParaRPr lang="zh-CN" altLang="en-US"/>
        </a:p>
      </dgm:t>
    </dgm:pt>
    <dgm:pt modelId="{BD6594B5-4FA3-4306-B931-A7B6DAB7FEB3}" type="pres">
      <dgm:prSet presAssocID="{D8983CCF-0A5E-4190-BE07-73C4A6FC05C1}" presName="negativeSpace" presStyleCnt="0"/>
      <dgm:spPr/>
    </dgm:pt>
    <dgm:pt modelId="{CE104CA6-F98D-4EFB-AC8D-74313080431D}" type="pres">
      <dgm:prSet presAssocID="{D8983CCF-0A5E-4190-BE07-73C4A6FC05C1}" presName="childText" presStyleLbl="conFgAcc1" presStyleIdx="0" presStyleCnt="3">
        <dgm:presLayoutVars>
          <dgm:bulletEnabled val="1"/>
        </dgm:presLayoutVars>
      </dgm:prSet>
      <dgm:spPr/>
      <dgm:t>
        <a:bodyPr/>
        <a:lstStyle/>
        <a:p>
          <a:endParaRPr lang="zh-CN" altLang="en-US"/>
        </a:p>
      </dgm:t>
    </dgm:pt>
    <dgm:pt modelId="{19D279FF-178B-4D5E-A58C-4B207A80172A}" type="pres">
      <dgm:prSet presAssocID="{459086CF-CFAF-4B08-9612-469E9C01633F}" presName="spaceBetweenRectangles" presStyleCnt="0"/>
      <dgm:spPr/>
    </dgm:pt>
    <dgm:pt modelId="{EA12D289-F199-4171-8A9F-60616A811CBC}" type="pres">
      <dgm:prSet presAssocID="{C4BD57C7-8D5A-43E8-B324-E3495A893AE3}" presName="parentLin" presStyleCnt="0"/>
      <dgm:spPr/>
    </dgm:pt>
    <dgm:pt modelId="{0AD469C4-383E-4864-9A4E-F48A1D63EE4E}" type="pres">
      <dgm:prSet presAssocID="{C4BD57C7-8D5A-43E8-B324-E3495A893AE3}" presName="parentLeftMargin" presStyleLbl="node1" presStyleIdx="0" presStyleCnt="3"/>
      <dgm:spPr/>
      <dgm:t>
        <a:bodyPr/>
        <a:lstStyle/>
        <a:p>
          <a:endParaRPr lang="zh-CN" altLang="en-US"/>
        </a:p>
      </dgm:t>
    </dgm:pt>
    <dgm:pt modelId="{BB31FBC2-75B5-44EA-9399-AF5046BDD218}" type="pres">
      <dgm:prSet presAssocID="{C4BD57C7-8D5A-43E8-B324-E3495A893AE3}" presName="parentText" presStyleLbl="node1" presStyleIdx="1" presStyleCnt="3">
        <dgm:presLayoutVars>
          <dgm:chMax val="0"/>
          <dgm:bulletEnabled val="1"/>
        </dgm:presLayoutVars>
      </dgm:prSet>
      <dgm:spPr/>
      <dgm:t>
        <a:bodyPr/>
        <a:lstStyle/>
        <a:p>
          <a:endParaRPr lang="zh-CN" altLang="en-US"/>
        </a:p>
      </dgm:t>
    </dgm:pt>
    <dgm:pt modelId="{E354CAB3-854F-4C10-9865-91313A743779}" type="pres">
      <dgm:prSet presAssocID="{C4BD57C7-8D5A-43E8-B324-E3495A893AE3}" presName="negativeSpace" presStyleCnt="0"/>
      <dgm:spPr/>
    </dgm:pt>
    <dgm:pt modelId="{484DD029-C2D2-4D93-9480-5B16626AC44B}" type="pres">
      <dgm:prSet presAssocID="{C4BD57C7-8D5A-43E8-B324-E3495A893AE3}" presName="childText" presStyleLbl="conFgAcc1" presStyleIdx="1" presStyleCnt="3">
        <dgm:presLayoutVars>
          <dgm:bulletEnabled val="1"/>
        </dgm:presLayoutVars>
      </dgm:prSet>
      <dgm:spPr/>
      <dgm:t>
        <a:bodyPr/>
        <a:lstStyle/>
        <a:p>
          <a:endParaRPr lang="zh-CN" altLang="en-US"/>
        </a:p>
      </dgm:t>
    </dgm:pt>
    <dgm:pt modelId="{AFB76AE3-C0AE-4199-B5EF-E74364C11F5A}" type="pres">
      <dgm:prSet presAssocID="{4DC317A2-501B-4416-B1DA-83C83A0B5191}" presName="spaceBetweenRectangles" presStyleCnt="0"/>
      <dgm:spPr/>
    </dgm:pt>
    <dgm:pt modelId="{DE67D0A8-F0FF-48D5-B4B0-D4BE980BC407}" type="pres">
      <dgm:prSet presAssocID="{F0B47A0F-A843-475C-B56F-558C97A5CFD3}" presName="parentLin" presStyleCnt="0"/>
      <dgm:spPr/>
    </dgm:pt>
    <dgm:pt modelId="{41E77D51-9AE4-45B1-80F0-2D1883C43F6C}" type="pres">
      <dgm:prSet presAssocID="{F0B47A0F-A843-475C-B56F-558C97A5CFD3}" presName="parentLeftMargin" presStyleLbl="node1" presStyleIdx="1" presStyleCnt="3"/>
      <dgm:spPr/>
      <dgm:t>
        <a:bodyPr/>
        <a:lstStyle/>
        <a:p>
          <a:endParaRPr lang="zh-CN" altLang="en-US"/>
        </a:p>
      </dgm:t>
    </dgm:pt>
    <dgm:pt modelId="{37471CC5-E9D1-4740-A9E5-15A988BF082E}" type="pres">
      <dgm:prSet presAssocID="{F0B47A0F-A843-475C-B56F-558C97A5CFD3}" presName="parentText" presStyleLbl="node1" presStyleIdx="2" presStyleCnt="3">
        <dgm:presLayoutVars>
          <dgm:chMax val="0"/>
          <dgm:bulletEnabled val="1"/>
        </dgm:presLayoutVars>
      </dgm:prSet>
      <dgm:spPr/>
      <dgm:t>
        <a:bodyPr/>
        <a:lstStyle/>
        <a:p>
          <a:endParaRPr lang="zh-CN" altLang="en-US"/>
        </a:p>
      </dgm:t>
    </dgm:pt>
    <dgm:pt modelId="{4D4F13CC-87B7-4858-B367-EB3249DC9F61}" type="pres">
      <dgm:prSet presAssocID="{F0B47A0F-A843-475C-B56F-558C97A5CFD3}" presName="negativeSpace" presStyleCnt="0"/>
      <dgm:spPr/>
    </dgm:pt>
    <dgm:pt modelId="{F0B3C537-DC4E-42FC-A005-39314DEBFD14}" type="pres">
      <dgm:prSet presAssocID="{F0B47A0F-A843-475C-B56F-558C97A5CFD3}" presName="childText" presStyleLbl="conFgAcc1" presStyleIdx="2" presStyleCnt="3">
        <dgm:presLayoutVars>
          <dgm:bulletEnabled val="1"/>
        </dgm:presLayoutVars>
      </dgm:prSet>
      <dgm:spPr/>
      <dgm:t>
        <a:bodyPr/>
        <a:lstStyle/>
        <a:p>
          <a:endParaRPr lang="zh-CN" altLang="en-US"/>
        </a:p>
      </dgm:t>
    </dgm:pt>
  </dgm:ptLst>
  <dgm:cxnLst>
    <dgm:cxn modelId="{D407A79A-8AC1-4EF9-A846-9967242E2756}" type="presOf" srcId="{F0B47A0F-A843-475C-B56F-558C97A5CFD3}" destId="{41E77D51-9AE4-45B1-80F0-2D1883C43F6C}" srcOrd="0" destOrd="0" presId="urn:microsoft.com/office/officeart/2005/8/layout/list1"/>
    <dgm:cxn modelId="{DDF78BCA-33A7-4E96-8EB0-FB6180E79B66}" srcId="{D8983CCF-0A5E-4190-BE07-73C4A6FC05C1}" destId="{B06091C9-7978-42E8-93DF-871686298AD9}" srcOrd="0" destOrd="0" parTransId="{1D4C9729-CE55-4220-B9E6-67741E33B073}" sibTransId="{F974BD9C-808C-4845-8B10-40C879770423}"/>
    <dgm:cxn modelId="{2C68597A-65DC-44A2-B3E9-2EB7DA594589}" srcId="{F0B47A0F-A843-475C-B56F-558C97A5CFD3}" destId="{61B50E42-410C-4542-AA50-E61F1FCF6AC4}" srcOrd="0" destOrd="0" parTransId="{A0011560-FB09-4AE3-86D4-7359F240B1A8}" sibTransId="{401A0068-C6BE-4B0F-9BB1-6D5041FD188C}"/>
    <dgm:cxn modelId="{4BF3C3F2-8DF6-4911-A1F7-0B61D36ADD2B}" srcId="{527DC14D-B85B-468A-AF98-7BBE4B33A895}" destId="{C4BD57C7-8D5A-43E8-B324-E3495A893AE3}" srcOrd="1" destOrd="0" parTransId="{00BC0F36-9D30-4905-A1FA-31831548BFDC}" sibTransId="{4DC317A2-501B-4416-B1DA-83C83A0B5191}"/>
    <dgm:cxn modelId="{0F9358C0-B580-4EC0-BA49-AA3212B83BC6}" srcId="{C4BD57C7-8D5A-43E8-B324-E3495A893AE3}" destId="{EB79501F-470F-456F-93E1-E75480ABA5C6}" srcOrd="0" destOrd="0" parTransId="{3D020D36-1AA3-496C-A368-112ECC8BDB90}" sibTransId="{9C78C279-6569-4CE1-83E5-5F4BDC43E67F}"/>
    <dgm:cxn modelId="{B2649685-E632-4D3F-A71B-E82D087C689B}" type="presOf" srcId="{EB79501F-470F-456F-93E1-E75480ABA5C6}" destId="{484DD029-C2D2-4D93-9480-5B16626AC44B}" srcOrd="0" destOrd="0" presId="urn:microsoft.com/office/officeart/2005/8/layout/list1"/>
    <dgm:cxn modelId="{28A3BE6B-8FBD-4ED7-8D0E-99BAA7EF075A}" type="presOf" srcId="{61B50E42-410C-4542-AA50-E61F1FCF6AC4}" destId="{F0B3C537-DC4E-42FC-A005-39314DEBFD14}" srcOrd="0" destOrd="0" presId="urn:microsoft.com/office/officeart/2005/8/layout/list1"/>
    <dgm:cxn modelId="{8628C3F3-454B-4C28-BDA0-F9EA52C8DBF2}" srcId="{527DC14D-B85B-468A-AF98-7BBE4B33A895}" destId="{D8983CCF-0A5E-4190-BE07-73C4A6FC05C1}" srcOrd="0" destOrd="0" parTransId="{1E699AC3-1AD4-4912-ACCA-655B730F2DED}" sibTransId="{459086CF-CFAF-4B08-9612-469E9C01633F}"/>
    <dgm:cxn modelId="{845CA02B-4C05-4A4E-9D33-A7B152D9903E}" type="presOf" srcId="{D8983CCF-0A5E-4190-BE07-73C4A6FC05C1}" destId="{E2D4D6F4-4625-4E3B-A589-7C42A02950D4}" srcOrd="0" destOrd="0" presId="urn:microsoft.com/office/officeart/2005/8/layout/list1"/>
    <dgm:cxn modelId="{FBC1EADF-5271-4D42-B6EE-3BCFB8A77787}" type="presOf" srcId="{D8983CCF-0A5E-4190-BE07-73C4A6FC05C1}" destId="{5649CB7A-3710-4DE4-9703-11AFEBB07B3F}" srcOrd="1" destOrd="0" presId="urn:microsoft.com/office/officeart/2005/8/layout/list1"/>
    <dgm:cxn modelId="{BF4FB9BB-DDD3-4FBB-8087-0D331F28D29D}" type="presOf" srcId="{F0B47A0F-A843-475C-B56F-558C97A5CFD3}" destId="{37471CC5-E9D1-4740-A9E5-15A988BF082E}" srcOrd="1" destOrd="0" presId="urn:microsoft.com/office/officeart/2005/8/layout/list1"/>
    <dgm:cxn modelId="{3DBBE2B4-9E1D-48CF-966E-AD91CDA3E286}" srcId="{527DC14D-B85B-468A-AF98-7BBE4B33A895}" destId="{F0B47A0F-A843-475C-B56F-558C97A5CFD3}" srcOrd="2" destOrd="0" parTransId="{62A8C434-14A4-43CA-A960-FC04E67E67F8}" sibTransId="{3FDEC2D8-18DD-4342-A86D-A4477A82F33E}"/>
    <dgm:cxn modelId="{9FE559B4-4893-4707-918A-9C07BCF5DA5F}" type="presOf" srcId="{C4BD57C7-8D5A-43E8-B324-E3495A893AE3}" destId="{0AD469C4-383E-4864-9A4E-F48A1D63EE4E}" srcOrd="0" destOrd="0" presId="urn:microsoft.com/office/officeart/2005/8/layout/list1"/>
    <dgm:cxn modelId="{F4ADD85C-385C-423D-B6EE-5A6614E52D1E}" type="presOf" srcId="{B06091C9-7978-42E8-93DF-871686298AD9}" destId="{CE104CA6-F98D-4EFB-AC8D-74313080431D}" srcOrd="0" destOrd="0" presId="urn:microsoft.com/office/officeart/2005/8/layout/list1"/>
    <dgm:cxn modelId="{EF145B9E-337A-4D35-B1ED-2C654E689524}" type="presOf" srcId="{C4BD57C7-8D5A-43E8-B324-E3495A893AE3}" destId="{BB31FBC2-75B5-44EA-9399-AF5046BDD218}" srcOrd="1" destOrd="0" presId="urn:microsoft.com/office/officeart/2005/8/layout/list1"/>
    <dgm:cxn modelId="{8BD351FC-97A3-4FBA-AC77-8A2961CF2E3E}" type="presOf" srcId="{527DC14D-B85B-468A-AF98-7BBE4B33A895}" destId="{7D4B021F-7F45-4088-AEF0-A9A80426E582}" srcOrd="0" destOrd="0" presId="urn:microsoft.com/office/officeart/2005/8/layout/list1"/>
    <dgm:cxn modelId="{431731DE-097D-4F07-B9D0-47CA7A2F7E46}" type="presParOf" srcId="{7D4B021F-7F45-4088-AEF0-A9A80426E582}" destId="{0AB099FA-5767-4DF7-8385-06AA3E1521BC}" srcOrd="0" destOrd="0" presId="urn:microsoft.com/office/officeart/2005/8/layout/list1"/>
    <dgm:cxn modelId="{366E1D5A-B5E8-4200-80CC-8DB50CE480A3}" type="presParOf" srcId="{0AB099FA-5767-4DF7-8385-06AA3E1521BC}" destId="{E2D4D6F4-4625-4E3B-A589-7C42A02950D4}" srcOrd="0" destOrd="0" presId="urn:microsoft.com/office/officeart/2005/8/layout/list1"/>
    <dgm:cxn modelId="{448EAA9B-9AAA-480E-963B-FEA3BD8C7D2C}" type="presParOf" srcId="{0AB099FA-5767-4DF7-8385-06AA3E1521BC}" destId="{5649CB7A-3710-4DE4-9703-11AFEBB07B3F}" srcOrd="1" destOrd="0" presId="urn:microsoft.com/office/officeart/2005/8/layout/list1"/>
    <dgm:cxn modelId="{6B4E8A9E-FA52-4BD7-9DB5-814CFB2D9292}" type="presParOf" srcId="{7D4B021F-7F45-4088-AEF0-A9A80426E582}" destId="{BD6594B5-4FA3-4306-B931-A7B6DAB7FEB3}" srcOrd="1" destOrd="0" presId="urn:microsoft.com/office/officeart/2005/8/layout/list1"/>
    <dgm:cxn modelId="{B5E4482C-F74D-463D-ACDF-549721610C4F}" type="presParOf" srcId="{7D4B021F-7F45-4088-AEF0-A9A80426E582}" destId="{CE104CA6-F98D-4EFB-AC8D-74313080431D}" srcOrd="2" destOrd="0" presId="urn:microsoft.com/office/officeart/2005/8/layout/list1"/>
    <dgm:cxn modelId="{18BB2264-B512-41DE-A0AE-1B06A170D5A4}" type="presParOf" srcId="{7D4B021F-7F45-4088-AEF0-A9A80426E582}" destId="{19D279FF-178B-4D5E-A58C-4B207A80172A}" srcOrd="3" destOrd="0" presId="urn:microsoft.com/office/officeart/2005/8/layout/list1"/>
    <dgm:cxn modelId="{AED60D53-F8EC-44E0-8F21-3027A71B8609}" type="presParOf" srcId="{7D4B021F-7F45-4088-AEF0-A9A80426E582}" destId="{EA12D289-F199-4171-8A9F-60616A811CBC}" srcOrd="4" destOrd="0" presId="urn:microsoft.com/office/officeart/2005/8/layout/list1"/>
    <dgm:cxn modelId="{FE159696-1372-4148-95D0-198627E8397E}" type="presParOf" srcId="{EA12D289-F199-4171-8A9F-60616A811CBC}" destId="{0AD469C4-383E-4864-9A4E-F48A1D63EE4E}" srcOrd="0" destOrd="0" presId="urn:microsoft.com/office/officeart/2005/8/layout/list1"/>
    <dgm:cxn modelId="{D44220EC-0173-4899-AA61-0FA0E68A4A43}" type="presParOf" srcId="{EA12D289-F199-4171-8A9F-60616A811CBC}" destId="{BB31FBC2-75B5-44EA-9399-AF5046BDD218}" srcOrd="1" destOrd="0" presId="urn:microsoft.com/office/officeart/2005/8/layout/list1"/>
    <dgm:cxn modelId="{1EB1983F-D2A7-4F3C-ADC5-00ED33AE2101}" type="presParOf" srcId="{7D4B021F-7F45-4088-AEF0-A9A80426E582}" destId="{E354CAB3-854F-4C10-9865-91313A743779}" srcOrd="5" destOrd="0" presId="urn:microsoft.com/office/officeart/2005/8/layout/list1"/>
    <dgm:cxn modelId="{8C22A9A4-A55C-41E2-B952-89E4EC5FF349}" type="presParOf" srcId="{7D4B021F-7F45-4088-AEF0-A9A80426E582}" destId="{484DD029-C2D2-4D93-9480-5B16626AC44B}" srcOrd="6" destOrd="0" presId="urn:microsoft.com/office/officeart/2005/8/layout/list1"/>
    <dgm:cxn modelId="{BF9E9832-8211-4DCB-BD3F-A14EAC28C359}" type="presParOf" srcId="{7D4B021F-7F45-4088-AEF0-A9A80426E582}" destId="{AFB76AE3-C0AE-4199-B5EF-E74364C11F5A}" srcOrd="7" destOrd="0" presId="urn:microsoft.com/office/officeart/2005/8/layout/list1"/>
    <dgm:cxn modelId="{7C5D06BF-4AA3-4234-AA15-742D820ABD5A}" type="presParOf" srcId="{7D4B021F-7F45-4088-AEF0-A9A80426E582}" destId="{DE67D0A8-F0FF-48D5-B4B0-D4BE980BC407}" srcOrd="8" destOrd="0" presId="urn:microsoft.com/office/officeart/2005/8/layout/list1"/>
    <dgm:cxn modelId="{298CF233-5CC9-49E4-9093-277F2B152017}" type="presParOf" srcId="{DE67D0A8-F0FF-48D5-B4B0-D4BE980BC407}" destId="{41E77D51-9AE4-45B1-80F0-2D1883C43F6C}" srcOrd="0" destOrd="0" presId="urn:microsoft.com/office/officeart/2005/8/layout/list1"/>
    <dgm:cxn modelId="{50C37524-86D9-41DB-AF6A-6C2F012E530E}" type="presParOf" srcId="{DE67D0A8-F0FF-48D5-B4B0-D4BE980BC407}" destId="{37471CC5-E9D1-4740-A9E5-15A988BF082E}" srcOrd="1" destOrd="0" presId="urn:microsoft.com/office/officeart/2005/8/layout/list1"/>
    <dgm:cxn modelId="{08EF9C5A-3CBF-42A5-A3B9-A7B06F84B6BA}" type="presParOf" srcId="{7D4B021F-7F45-4088-AEF0-A9A80426E582}" destId="{4D4F13CC-87B7-4858-B367-EB3249DC9F61}" srcOrd="9" destOrd="0" presId="urn:microsoft.com/office/officeart/2005/8/layout/list1"/>
    <dgm:cxn modelId="{930CED2E-46AD-4AAE-AD36-469AFB9D8AEA}" type="presParOf" srcId="{7D4B021F-7F45-4088-AEF0-A9A80426E582}" destId="{F0B3C537-DC4E-42FC-A005-39314DEBFD14}"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606B0-53C8-452B-94B6-F8C14B8EA805}">
      <dsp:nvSpPr>
        <dsp:cNvPr id="0" name=""/>
        <dsp:cNvSpPr/>
      </dsp:nvSpPr>
      <dsp:spPr>
        <a:xfrm>
          <a:off x="5852" y="77222"/>
          <a:ext cx="2378199" cy="951279"/>
        </a:xfrm>
        <a:prstGeom prst="rect">
          <a:avLst/>
        </a:prstGeom>
        <a:solidFill>
          <a:schemeClr val="accent1">
            <a:shade val="50000"/>
            <a:hueOff val="0"/>
            <a:satOff val="0"/>
            <a:lumOff val="0"/>
            <a:alphaOff val="0"/>
          </a:schemeClr>
        </a:solidFill>
        <a:ln w="12700" cap="flat" cmpd="sng" algn="ctr">
          <a:solidFill>
            <a:schemeClr val="accent1">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zh-CN" altLang="en-US" sz="2200" b="1" kern="1200" dirty="0" smtClean="0">
              <a:latin typeface="微软雅黑" panose="020B0503020204020204" pitchFamily="34" charset="-122"/>
              <a:ea typeface="微软雅黑" panose="020B0503020204020204" pitchFamily="34" charset="-122"/>
            </a:rPr>
            <a:t>硬件故障</a:t>
          </a:r>
          <a:endParaRPr lang="zh-CN" altLang="en-US" sz="2200" b="1" kern="1200" dirty="0">
            <a:latin typeface="微软雅黑" panose="020B0503020204020204" pitchFamily="34" charset="-122"/>
            <a:ea typeface="微软雅黑" panose="020B0503020204020204" pitchFamily="34" charset="-122"/>
          </a:endParaRPr>
        </a:p>
      </dsp:txBody>
      <dsp:txXfrm>
        <a:off x="5852" y="77222"/>
        <a:ext cx="2378199" cy="951279"/>
      </dsp:txXfrm>
    </dsp:sp>
    <dsp:sp modelId="{66E23687-2E18-42F9-B546-DAB1F3375219}">
      <dsp:nvSpPr>
        <dsp:cNvPr id="0" name=""/>
        <dsp:cNvSpPr/>
      </dsp:nvSpPr>
      <dsp:spPr>
        <a:xfrm>
          <a:off x="5852" y="1028502"/>
          <a:ext cx="2378199" cy="3390074"/>
        </a:xfrm>
        <a:prstGeom prst="rect">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600" b="1" kern="1200" dirty="0" smtClean="0">
              <a:solidFill>
                <a:schemeClr val="tx1"/>
              </a:solidFill>
              <a:latin typeface="微软雅黑" panose="020B0503020204020204" pitchFamily="34" charset="-122"/>
              <a:ea typeface="微软雅黑" panose="020B0503020204020204" pitchFamily="34" charset="-122"/>
            </a:rPr>
            <a:t>电脑的硬件故障会导致自动化系统出现无法完成预期的投资活动的情况，这也属于量化投资不可控风险。</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a:off x="5852" y="1028502"/>
        <a:ext cx="2378199" cy="3390074"/>
      </dsp:txXfrm>
    </dsp:sp>
    <dsp:sp modelId="{AE2FFEE6-D82F-4D80-8424-20D2534B3591}">
      <dsp:nvSpPr>
        <dsp:cNvPr id="0" name=""/>
        <dsp:cNvSpPr/>
      </dsp:nvSpPr>
      <dsp:spPr>
        <a:xfrm>
          <a:off x="2722136" y="75596"/>
          <a:ext cx="2643201" cy="951279"/>
        </a:xfrm>
        <a:prstGeom prst="rect">
          <a:avLst/>
        </a:prstGeom>
        <a:solidFill>
          <a:schemeClr val="accent1">
            <a:shade val="50000"/>
            <a:hueOff val="85997"/>
            <a:satOff val="11612"/>
            <a:lumOff val="22991"/>
            <a:alphaOff val="0"/>
          </a:schemeClr>
        </a:solidFill>
        <a:ln w="12700" cap="flat" cmpd="sng" algn="ctr">
          <a:solidFill>
            <a:schemeClr val="accent1">
              <a:shade val="50000"/>
              <a:hueOff val="85997"/>
              <a:satOff val="11612"/>
              <a:lumOff val="2299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100000"/>
            </a:lnSpc>
            <a:spcBef>
              <a:spcPct val="0"/>
            </a:spcBef>
            <a:spcAft>
              <a:spcPct val="35000"/>
            </a:spcAft>
          </a:pPr>
          <a:r>
            <a:rPr lang="zh-CN" altLang="en-US" sz="2200" b="1" kern="1200" dirty="0" smtClean="0">
              <a:solidFill>
                <a:schemeClr val="tx2">
                  <a:lumMod val="75000"/>
                </a:schemeClr>
              </a:solidFill>
              <a:latin typeface="微软雅黑" panose="020B0503020204020204" pitchFamily="34" charset="-122"/>
              <a:ea typeface="微软雅黑" panose="020B0503020204020204" pitchFamily="34" charset="-122"/>
            </a:rPr>
            <a:t>策略调整灵活度</a:t>
          </a:r>
        </a:p>
      </dsp:txBody>
      <dsp:txXfrm>
        <a:off x="2722136" y="75596"/>
        <a:ext cx="2643201" cy="951279"/>
      </dsp:txXfrm>
    </dsp:sp>
    <dsp:sp modelId="{57C595B6-14A9-489D-A813-9CAD6BC7D50A}">
      <dsp:nvSpPr>
        <dsp:cNvPr id="0" name=""/>
        <dsp:cNvSpPr/>
      </dsp:nvSpPr>
      <dsp:spPr>
        <a:xfrm>
          <a:off x="2716999" y="1028502"/>
          <a:ext cx="2643201" cy="3390074"/>
        </a:xfrm>
        <a:prstGeom prst="rect">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600" b="1" kern="1200" dirty="0" smtClean="0">
              <a:latin typeface="微软雅黑" panose="020B0503020204020204" pitchFamily="34" charset="-122"/>
              <a:ea typeface="微软雅黑" panose="020B0503020204020204" pitchFamily="34" charset="-122"/>
            </a:rPr>
            <a:t>基于历史测试的数量化投资策略，在情势变迁时，有时无法像人那样做出灵活的调整。</a:t>
          </a:r>
        </a:p>
      </dsp:txBody>
      <dsp:txXfrm>
        <a:off x="2716999" y="1028502"/>
        <a:ext cx="2643201" cy="3390074"/>
      </dsp:txXfrm>
    </dsp:sp>
    <dsp:sp modelId="{9B5D9A94-32C7-4FBD-9076-127EF777E629}">
      <dsp:nvSpPr>
        <dsp:cNvPr id="0" name=""/>
        <dsp:cNvSpPr/>
      </dsp:nvSpPr>
      <dsp:spPr>
        <a:xfrm>
          <a:off x="5693148" y="77222"/>
          <a:ext cx="2378199" cy="951279"/>
        </a:xfrm>
        <a:prstGeom prst="rect">
          <a:avLst/>
        </a:prstGeom>
        <a:solidFill>
          <a:schemeClr val="accent1">
            <a:shade val="50000"/>
            <a:hueOff val="85997"/>
            <a:satOff val="11612"/>
            <a:lumOff val="22991"/>
            <a:alphaOff val="0"/>
          </a:schemeClr>
        </a:solidFill>
        <a:ln w="12700" cap="flat" cmpd="sng" algn="ctr">
          <a:solidFill>
            <a:schemeClr val="accent1">
              <a:shade val="50000"/>
              <a:hueOff val="85997"/>
              <a:satOff val="11612"/>
              <a:lumOff val="2299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zh-CN" altLang="en-US" sz="2200" b="1" kern="1200" dirty="0" smtClean="0">
              <a:solidFill>
                <a:schemeClr val="tx2">
                  <a:lumMod val="75000"/>
                </a:schemeClr>
              </a:solidFill>
              <a:latin typeface="微软雅黑" panose="020B0503020204020204" pitchFamily="34" charset="-122"/>
              <a:ea typeface="微软雅黑" panose="020B0503020204020204" pitchFamily="34" charset="-122"/>
            </a:rPr>
            <a:t>资金容量上限</a:t>
          </a:r>
        </a:p>
      </dsp:txBody>
      <dsp:txXfrm>
        <a:off x="5693148" y="77222"/>
        <a:ext cx="2378199" cy="951279"/>
      </dsp:txXfrm>
    </dsp:sp>
    <dsp:sp modelId="{390CDEF8-7CD9-4DFD-9A53-22FACB7151AC}">
      <dsp:nvSpPr>
        <dsp:cNvPr id="0" name=""/>
        <dsp:cNvSpPr/>
      </dsp:nvSpPr>
      <dsp:spPr>
        <a:xfrm>
          <a:off x="5693148" y="1028502"/>
          <a:ext cx="2378199" cy="3390074"/>
        </a:xfrm>
        <a:prstGeom prst="rect">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just" defTabSz="711200">
            <a:lnSpc>
              <a:spcPct val="90000"/>
            </a:lnSpc>
            <a:spcBef>
              <a:spcPct val="0"/>
            </a:spcBef>
            <a:spcAft>
              <a:spcPct val="15000"/>
            </a:spcAft>
            <a:buChar char="••"/>
          </a:pPr>
          <a:r>
            <a:rPr lang="zh-CN" altLang="en-US" sz="1600" b="1" kern="1200" dirty="0" smtClean="0">
              <a:latin typeface="微软雅黑" panose="020B0503020204020204" pitchFamily="34" charset="-122"/>
              <a:ea typeface="微软雅黑" panose="020B0503020204020204" pitchFamily="34" charset="-122"/>
            </a:rPr>
            <a:t>任何一种投资策略在一个单独的投资管理人手中使用时的有效性是有其上限的，要充分考虑市场冲击和互动。接近和超过上限时，在设计和运用数量化投资时要明确该种方法的边界在哪里。</a:t>
          </a:r>
        </a:p>
      </dsp:txBody>
      <dsp:txXfrm>
        <a:off x="5693148" y="1028502"/>
        <a:ext cx="2378199" cy="3390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84A494-CCDD-4506-99B6-97513CDE4ECF}">
      <dsp:nvSpPr>
        <dsp:cNvPr id="0" name=""/>
        <dsp:cNvSpPr/>
      </dsp:nvSpPr>
      <dsp:spPr>
        <a:xfrm>
          <a:off x="0" y="0"/>
          <a:ext cx="5328591" cy="5282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b="1" kern="1200" dirty="0" smtClean="0"/>
            <a:t>Jensen Alpha</a:t>
          </a:r>
          <a:r>
            <a:rPr lang="zh-CN" altLang="en-US" sz="2100" b="1" kern="1200" dirty="0" smtClean="0"/>
            <a:t>模型</a:t>
          </a:r>
          <a:endParaRPr lang="zh-CN" altLang="en-US" sz="2100" kern="1200" dirty="0"/>
        </a:p>
      </dsp:txBody>
      <dsp:txXfrm>
        <a:off x="25787" y="25787"/>
        <a:ext cx="5277017" cy="476681"/>
      </dsp:txXfrm>
    </dsp:sp>
    <dsp:sp modelId="{7F651FD8-C10E-41BB-882E-94FCC9A7D47F}">
      <dsp:nvSpPr>
        <dsp:cNvPr id="0" name=""/>
        <dsp:cNvSpPr/>
      </dsp:nvSpPr>
      <dsp:spPr>
        <a:xfrm>
          <a:off x="0" y="546152"/>
          <a:ext cx="5328591" cy="1185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183"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zh-CN" altLang="en-US" sz="1600" kern="1200" dirty="0" smtClean="0">
              <a:latin typeface="微软雅黑" pitchFamily="34" charset="-122"/>
              <a:ea typeface="微软雅黑" pitchFamily="34" charset="-122"/>
            </a:rPr>
            <a:t>市场均衡时，</a:t>
          </a:r>
          <a:endParaRPr lang="zh-CN" altLang="en-US" sz="1600" kern="1200" dirty="0">
            <a:latin typeface="微软雅黑" pitchFamily="34" charset="-122"/>
            <a:ea typeface="微软雅黑" pitchFamily="34" charset="-122"/>
          </a:endParaRPr>
        </a:p>
        <a:p>
          <a:pPr marL="171450" lvl="1" indent="-171450" algn="l" defTabSz="711200">
            <a:lnSpc>
              <a:spcPct val="90000"/>
            </a:lnSpc>
            <a:spcBef>
              <a:spcPct val="0"/>
            </a:spcBef>
            <a:spcAft>
              <a:spcPct val="20000"/>
            </a:spcAft>
            <a:buChar char="••"/>
          </a:pPr>
          <a:r>
            <a:rPr lang="en-US" sz="1600" i="1" kern="1200" dirty="0" err="1" smtClean="0">
              <a:latin typeface="微软雅黑" pitchFamily="34" charset="-122"/>
              <a:ea typeface="微软雅黑" pitchFamily="34" charset="-122"/>
            </a:rPr>
            <a:t>r</a:t>
          </a:r>
          <a:r>
            <a:rPr lang="en-US" sz="1600" i="1" kern="1200" baseline="-25000" dirty="0" err="1" smtClean="0">
              <a:latin typeface="微软雅黑" pitchFamily="34" charset="-122"/>
              <a:ea typeface="微软雅黑" pitchFamily="34" charset="-122"/>
            </a:rPr>
            <a:t>i</a:t>
          </a:r>
          <a:r>
            <a:rPr lang="zh-CN" sz="1600" kern="1200" dirty="0" smtClean="0">
              <a:latin typeface="微软雅黑" pitchFamily="34" charset="-122"/>
              <a:ea typeface="微软雅黑" pitchFamily="34" charset="-122"/>
            </a:rPr>
            <a:t>为证券</a:t>
          </a:r>
          <a:r>
            <a:rPr lang="en-US" sz="1600" i="1" kern="1200" dirty="0" err="1" smtClean="0">
              <a:latin typeface="微软雅黑" pitchFamily="34" charset="-122"/>
              <a:ea typeface="微软雅黑" pitchFamily="34" charset="-122"/>
            </a:rPr>
            <a:t>i</a:t>
          </a:r>
          <a:r>
            <a:rPr lang="zh-CN" sz="1600" kern="1200" dirty="0" smtClean="0">
              <a:latin typeface="微软雅黑" pitchFamily="34" charset="-122"/>
              <a:ea typeface="微软雅黑" pitchFamily="34" charset="-122"/>
            </a:rPr>
            <a:t>的实际收益</a:t>
          </a:r>
          <a:r>
            <a:rPr lang="zh-CN" altLang="en-US" sz="1600" kern="1200" dirty="0" smtClean="0">
              <a:latin typeface="微软雅黑" pitchFamily="34" charset="-122"/>
              <a:ea typeface="微软雅黑" pitchFamily="34" charset="-122"/>
            </a:rPr>
            <a:t>，</a:t>
          </a:r>
          <a:endParaRPr lang="zh-CN" altLang="en-US" sz="1600" kern="1200" dirty="0">
            <a:latin typeface="微软雅黑" pitchFamily="34" charset="-122"/>
            <a:ea typeface="微软雅黑" pitchFamily="34" charset="-122"/>
          </a:endParaRPr>
        </a:p>
        <a:p>
          <a:pPr marL="171450" lvl="1" indent="-171450" algn="l" defTabSz="711200">
            <a:lnSpc>
              <a:spcPct val="90000"/>
            </a:lnSpc>
            <a:spcBef>
              <a:spcPct val="0"/>
            </a:spcBef>
            <a:spcAft>
              <a:spcPct val="20000"/>
            </a:spcAft>
            <a:buChar char="••"/>
          </a:pPr>
          <a:r>
            <a:rPr lang="zh-CN" altLang="en-US" sz="1600" kern="1200" dirty="0" smtClean="0">
              <a:latin typeface="微软雅黑" pitchFamily="34" charset="-122"/>
              <a:ea typeface="微软雅黑" pitchFamily="34" charset="-122"/>
            </a:rPr>
            <a:t>风险溢价</a:t>
          </a:r>
          <a:endParaRPr lang="zh-CN" altLang="en-US" sz="1600" kern="1200" dirty="0">
            <a:latin typeface="微软雅黑" pitchFamily="34" charset="-122"/>
            <a:ea typeface="微软雅黑" pitchFamily="34" charset="-122"/>
          </a:endParaRPr>
        </a:p>
      </dsp:txBody>
      <dsp:txXfrm>
        <a:off x="0" y="546152"/>
        <a:ext cx="5328591" cy="1185273"/>
      </dsp:txXfrm>
    </dsp:sp>
    <dsp:sp modelId="{4F8C82E9-1FF4-4154-B299-D92DDD8084C1}">
      <dsp:nvSpPr>
        <dsp:cNvPr id="0" name=""/>
        <dsp:cNvSpPr/>
      </dsp:nvSpPr>
      <dsp:spPr>
        <a:xfrm>
          <a:off x="0" y="1731426"/>
          <a:ext cx="5328591" cy="5282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zh-CN" sz="2100" kern="1200" dirty="0" smtClean="0"/>
            <a:t>三因素模型</a:t>
          </a:r>
          <a:r>
            <a:rPr lang="en-US" sz="2100" b="1" kern="1200" dirty="0" smtClean="0"/>
            <a:t>Alpha</a:t>
          </a:r>
          <a:endParaRPr lang="zh-CN" altLang="en-US" sz="2100" kern="1200" dirty="0"/>
        </a:p>
      </dsp:txBody>
      <dsp:txXfrm>
        <a:off x="25787" y="1757213"/>
        <a:ext cx="5277017" cy="476681"/>
      </dsp:txXfrm>
    </dsp:sp>
    <dsp:sp modelId="{B90F9880-9A28-460C-87BA-AA75D9C34374}">
      <dsp:nvSpPr>
        <dsp:cNvPr id="0" name=""/>
        <dsp:cNvSpPr/>
      </dsp:nvSpPr>
      <dsp:spPr>
        <a:xfrm>
          <a:off x="0" y="2259681"/>
          <a:ext cx="5328591" cy="1282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183"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zh-CN" sz="1600" kern="1200" dirty="0" smtClean="0">
              <a:latin typeface="微软雅黑" pitchFamily="34" charset="-122"/>
              <a:ea typeface="微软雅黑" pitchFamily="34" charset="-122"/>
            </a:rPr>
            <a:t>增加了两个变量，包括小规模公司收益与大规模公司收益之差</a:t>
          </a:r>
          <a:r>
            <a:rPr lang="en-US" sz="1600" kern="1200" dirty="0" smtClean="0">
              <a:latin typeface="微软雅黑" pitchFamily="34" charset="-122"/>
              <a:ea typeface="微软雅黑" pitchFamily="34" charset="-122"/>
            </a:rPr>
            <a:t>(SMB) </a:t>
          </a:r>
          <a:r>
            <a:rPr lang="zh-CN" sz="1600" kern="1200" dirty="0" smtClean="0">
              <a:latin typeface="微软雅黑" pitchFamily="34" charset="-122"/>
              <a:ea typeface="微软雅黑" pitchFamily="34" charset="-122"/>
            </a:rPr>
            <a:t>、高账面市值比公司收益与低账面市值比公司收益差</a:t>
          </a:r>
          <a:r>
            <a:rPr lang="en-US" sz="1600" kern="1200" dirty="0" smtClean="0">
              <a:latin typeface="微软雅黑" pitchFamily="34" charset="-122"/>
              <a:ea typeface="微软雅黑" pitchFamily="34" charset="-122"/>
            </a:rPr>
            <a:t>(HML) </a:t>
          </a:r>
          <a:endParaRPr lang="zh-CN" altLang="en-US" sz="1600" kern="1200" dirty="0">
            <a:latin typeface="微软雅黑" pitchFamily="34" charset="-122"/>
            <a:ea typeface="微软雅黑" pitchFamily="34" charset="-122"/>
          </a:endParaRPr>
        </a:p>
        <a:p>
          <a:pPr marL="171450" lvl="1" indent="-171450" algn="l" defTabSz="711200">
            <a:lnSpc>
              <a:spcPct val="90000"/>
            </a:lnSpc>
            <a:spcBef>
              <a:spcPct val="0"/>
            </a:spcBef>
            <a:spcAft>
              <a:spcPct val="20000"/>
            </a:spcAft>
            <a:buChar char="••"/>
          </a:pPr>
          <a:endParaRPr lang="zh-CN" altLang="en-US" sz="1600" kern="1200" dirty="0"/>
        </a:p>
      </dsp:txBody>
      <dsp:txXfrm>
        <a:off x="0" y="2259681"/>
        <a:ext cx="5328591" cy="12823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AFED46-8FF5-4F61-BBC7-91C503E33D91}">
      <dsp:nvSpPr>
        <dsp:cNvPr id="0" name=""/>
        <dsp:cNvSpPr/>
      </dsp:nvSpPr>
      <dsp:spPr>
        <a:xfrm>
          <a:off x="0" y="511256"/>
          <a:ext cx="4666118" cy="4666118"/>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93EEA2-0987-481D-9E58-6C8A3BC0E817}">
      <dsp:nvSpPr>
        <dsp:cNvPr id="0" name=""/>
        <dsp:cNvSpPr/>
      </dsp:nvSpPr>
      <dsp:spPr>
        <a:xfrm>
          <a:off x="2333059" y="511256"/>
          <a:ext cx="5443804" cy="466611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sz="2800" b="1" kern="1200" dirty="0" smtClean="0"/>
            <a:t>动量策略</a:t>
          </a:r>
          <a:endParaRPr lang="zh-CN" altLang="en-US" sz="2800" kern="1200" dirty="0"/>
        </a:p>
      </dsp:txBody>
      <dsp:txXfrm>
        <a:off x="2333059" y="511256"/>
        <a:ext cx="2721902" cy="991550"/>
      </dsp:txXfrm>
    </dsp:sp>
    <dsp:sp modelId="{911DE088-5B00-42FE-9707-6F5423CBCA35}">
      <dsp:nvSpPr>
        <dsp:cNvPr id="0" name=""/>
        <dsp:cNvSpPr/>
      </dsp:nvSpPr>
      <dsp:spPr>
        <a:xfrm>
          <a:off x="612428" y="1502806"/>
          <a:ext cx="3441262" cy="3441262"/>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0E5437-4844-4A54-B26D-D84A8E85888C}">
      <dsp:nvSpPr>
        <dsp:cNvPr id="0" name=""/>
        <dsp:cNvSpPr/>
      </dsp:nvSpPr>
      <dsp:spPr>
        <a:xfrm>
          <a:off x="2333059" y="1502806"/>
          <a:ext cx="5443804" cy="344126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sz="2800" b="1" kern="1200" dirty="0" smtClean="0"/>
            <a:t>反转策略</a:t>
          </a:r>
          <a:endParaRPr lang="zh-CN" altLang="en-US" sz="2800" kern="1200" dirty="0"/>
        </a:p>
      </dsp:txBody>
      <dsp:txXfrm>
        <a:off x="2333059" y="1502806"/>
        <a:ext cx="2721902" cy="991550"/>
      </dsp:txXfrm>
    </dsp:sp>
    <dsp:sp modelId="{58228A6E-0380-4954-872B-D9C2152D6416}">
      <dsp:nvSpPr>
        <dsp:cNvPr id="0" name=""/>
        <dsp:cNvSpPr/>
      </dsp:nvSpPr>
      <dsp:spPr>
        <a:xfrm>
          <a:off x="1224856" y="2494357"/>
          <a:ext cx="2216406" cy="2216406"/>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1545F8-6F3E-4F19-8628-6EB1CB5CF1DF}">
      <dsp:nvSpPr>
        <dsp:cNvPr id="0" name=""/>
        <dsp:cNvSpPr/>
      </dsp:nvSpPr>
      <dsp:spPr>
        <a:xfrm>
          <a:off x="2333059" y="2494357"/>
          <a:ext cx="5443804" cy="221640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sz="2800" b="1" kern="1200" dirty="0" smtClean="0"/>
            <a:t>特雷诺指数策略</a:t>
          </a:r>
          <a:endParaRPr lang="zh-CN" altLang="en-US" sz="2800" kern="1200" dirty="0"/>
        </a:p>
      </dsp:txBody>
      <dsp:txXfrm>
        <a:off x="2333059" y="2494357"/>
        <a:ext cx="2721902" cy="991550"/>
      </dsp:txXfrm>
    </dsp:sp>
    <dsp:sp modelId="{18AD2DC0-31C9-40E4-8ED7-C8647BDBA78E}">
      <dsp:nvSpPr>
        <dsp:cNvPr id="0" name=""/>
        <dsp:cNvSpPr/>
      </dsp:nvSpPr>
      <dsp:spPr>
        <a:xfrm>
          <a:off x="1837284" y="3485907"/>
          <a:ext cx="991550" cy="991550"/>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71F791-0F80-475F-9493-E542AF41A354}">
      <dsp:nvSpPr>
        <dsp:cNvPr id="0" name=""/>
        <dsp:cNvSpPr/>
      </dsp:nvSpPr>
      <dsp:spPr>
        <a:xfrm>
          <a:off x="2333059" y="3456388"/>
          <a:ext cx="5443804" cy="991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sz="2800" b="1" kern="1200" dirty="0" smtClean="0"/>
            <a:t>惯性能量策</a:t>
          </a:r>
          <a:r>
            <a:rPr lang="zh-CN" altLang="en-US" sz="2800" b="1" kern="1200" dirty="0" smtClean="0"/>
            <a:t>略 </a:t>
          </a:r>
          <a:endParaRPr lang="zh-CN" altLang="en-US" sz="2800" kern="1200" dirty="0"/>
        </a:p>
      </dsp:txBody>
      <dsp:txXfrm>
        <a:off x="2333059" y="3456388"/>
        <a:ext cx="2721902" cy="991550"/>
      </dsp:txXfrm>
    </dsp:sp>
    <dsp:sp modelId="{A86498C6-CE1C-4D4C-B2EE-0039AFFB4D05}">
      <dsp:nvSpPr>
        <dsp:cNvPr id="0" name=""/>
        <dsp:cNvSpPr/>
      </dsp:nvSpPr>
      <dsp:spPr>
        <a:xfrm>
          <a:off x="5054961" y="511256"/>
          <a:ext cx="2721902" cy="99155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zh-CN" sz="1400" b="1" kern="1200" dirty="0" smtClean="0"/>
            <a:t>动量效应</a:t>
          </a:r>
          <a:endParaRPr lang="zh-CN" altLang="en-US" sz="1400" b="1" kern="1200" dirty="0"/>
        </a:p>
        <a:p>
          <a:pPr marL="114300" lvl="1" indent="-114300" algn="l" defTabSz="622300">
            <a:lnSpc>
              <a:spcPct val="90000"/>
            </a:lnSpc>
            <a:spcBef>
              <a:spcPct val="0"/>
            </a:spcBef>
            <a:spcAft>
              <a:spcPct val="15000"/>
            </a:spcAft>
            <a:buChar char="••"/>
          </a:pPr>
          <a:r>
            <a:rPr lang="zh-CN" sz="1400" kern="1200" dirty="0" smtClean="0"/>
            <a:t>买入历史</a:t>
          </a:r>
          <a:r>
            <a:rPr lang="en-US" sz="1400" kern="1200" dirty="0" smtClean="0"/>
            <a:t>Alpha</a:t>
          </a:r>
          <a:r>
            <a:rPr lang="zh-CN" sz="1400" kern="1200" dirty="0" smtClean="0"/>
            <a:t>值最大的股票组合，采用适当的组合比率卖出相应的股指期货合约</a:t>
          </a:r>
          <a:r>
            <a:rPr lang="zh-CN" altLang="en-US" sz="1400" kern="1200" dirty="0" smtClean="0"/>
            <a:t>，对冲风险。</a:t>
          </a:r>
          <a:endParaRPr lang="zh-CN" altLang="en-US" sz="1400" kern="1200" dirty="0"/>
        </a:p>
      </dsp:txBody>
      <dsp:txXfrm>
        <a:off x="5054961" y="511256"/>
        <a:ext cx="2721902" cy="991550"/>
      </dsp:txXfrm>
    </dsp:sp>
    <dsp:sp modelId="{7577C856-1984-4FBE-9C9E-77ACF7404E88}">
      <dsp:nvSpPr>
        <dsp:cNvPr id="0" name=""/>
        <dsp:cNvSpPr/>
      </dsp:nvSpPr>
      <dsp:spPr>
        <a:xfrm>
          <a:off x="5054961" y="1502806"/>
          <a:ext cx="2721902" cy="99155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zh-CN" sz="1400" b="1" kern="1200" dirty="0" smtClean="0"/>
            <a:t>反转效应</a:t>
          </a:r>
          <a:endParaRPr lang="zh-CN" altLang="en-US" sz="1400" b="1" kern="1200" dirty="0"/>
        </a:p>
        <a:p>
          <a:pPr marL="114300" lvl="1" indent="-114300" algn="l" defTabSz="622300">
            <a:lnSpc>
              <a:spcPct val="90000"/>
            </a:lnSpc>
            <a:spcBef>
              <a:spcPct val="0"/>
            </a:spcBef>
            <a:spcAft>
              <a:spcPct val="15000"/>
            </a:spcAft>
            <a:buChar char="••"/>
          </a:pPr>
          <a:r>
            <a:rPr lang="zh-CN" sz="1400" kern="1200" dirty="0" smtClean="0"/>
            <a:t>买入历史</a:t>
          </a:r>
          <a:r>
            <a:rPr lang="en-US" sz="1400" kern="1200" dirty="0" smtClean="0"/>
            <a:t>Alpha</a:t>
          </a:r>
          <a:r>
            <a:rPr lang="zh-CN" sz="1400" kern="1200" dirty="0" smtClean="0"/>
            <a:t>值最小的股票组合，采用适当的组合比率卖出相应的股指期货合约</a:t>
          </a:r>
          <a:r>
            <a:rPr lang="zh-CN" altLang="en-US" sz="1400" kern="1200" dirty="0" smtClean="0"/>
            <a:t>。</a:t>
          </a:r>
          <a:endParaRPr lang="zh-CN" altLang="en-US" sz="1400" kern="1200" dirty="0"/>
        </a:p>
      </dsp:txBody>
      <dsp:txXfrm>
        <a:off x="5054961" y="1502806"/>
        <a:ext cx="2721902" cy="991550"/>
      </dsp:txXfrm>
    </dsp:sp>
    <dsp:sp modelId="{4DB50B12-71A2-4583-B2FB-535124F717B4}">
      <dsp:nvSpPr>
        <dsp:cNvPr id="0" name=""/>
        <dsp:cNvSpPr/>
      </dsp:nvSpPr>
      <dsp:spPr>
        <a:xfrm>
          <a:off x="5054961" y="2494357"/>
          <a:ext cx="2721902" cy="99155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zh-CN" sz="1400" b="1" kern="1200" dirty="0" smtClean="0"/>
            <a:t>特雷诺指数</a:t>
          </a:r>
          <a:r>
            <a:rPr lang="en-US" altLang="zh-CN" sz="1400" b="1" kern="1200" dirty="0" smtClean="0"/>
            <a:t> </a:t>
          </a:r>
          <a:r>
            <a:rPr lang="en-US" sz="1400" b="1" i="1" kern="1200" dirty="0" smtClean="0"/>
            <a:t>T</a:t>
          </a:r>
          <a:r>
            <a:rPr lang="en-US" sz="1400" b="1" i="1" kern="1200" baseline="-25000" dirty="0" smtClean="0"/>
            <a:t>p</a:t>
          </a:r>
          <a:r>
            <a:rPr lang="en-US" sz="1400" b="1" kern="1200" dirty="0" smtClean="0"/>
            <a:t>=</a:t>
          </a:r>
          <a:r>
            <a:rPr lang="zh-CN" sz="1400" b="1" kern="1200" dirty="0" smtClean="0"/>
            <a:t>（</a:t>
          </a:r>
          <a:r>
            <a:rPr lang="en-US" sz="1400" b="1" i="1" kern="1200" dirty="0" err="1" smtClean="0"/>
            <a:t>R</a:t>
          </a:r>
          <a:r>
            <a:rPr lang="en-US" sz="1400" b="1" i="1" kern="1200" baseline="-25000" dirty="0" err="1" smtClean="0"/>
            <a:t>p</a:t>
          </a:r>
          <a:r>
            <a:rPr lang="en-US" sz="1400" b="1" i="1" kern="1200" dirty="0" err="1" smtClean="0"/>
            <a:t>-R</a:t>
          </a:r>
          <a:r>
            <a:rPr lang="en-US" sz="1400" b="1" i="1" kern="1200" baseline="-25000" dirty="0" err="1" smtClean="0"/>
            <a:t>f</a:t>
          </a:r>
          <a:r>
            <a:rPr lang="zh-CN" sz="1400" b="1" kern="1200" dirty="0" smtClean="0"/>
            <a:t>）</a:t>
          </a:r>
          <a:r>
            <a:rPr lang="en-US" sz="1400" b="1" kern="1200" dirty="0" smtClean="0"/>
            <a:t>/</a:t>
          </a:r>
          <a:r>
            <a:rPr lang="en-US" sz="1400" b="1" i="1" kern="1200" dirty="0" smtClean="0"/>
            <a:t>β</a:t>
          </a:r>
          <a:endParaRPr lang="zh-CN" altLang="en-US" sz="1400" b="1" kern="1200" dirty="0"/>
        </a:p>
        <a:p>
          <a:pPr marL="114300" lvl="1" indent="-114300" algn="l" defTabSz="622300">
            <a:lnSpc>
              <a:spcPct val="90000"/>
            </a:lnSpc>
            <a:spcBef>
              <a:spcPct val="0"/>
            </a:spcBef>
            <a:spcAft>
              <a:spcPct val="15000"/>
            </a:spcAft>
            <a:buChar char="••"/>
          </a:pPr>
          <a:r>
            <a:rPr lang="zh-CN" sz="1400" kern="1200" dirty="0" smtClean="0"/>
            <a:t>买入历史特雷诺指数最大的股票组合，采用适当的组合比率卖出相应的股指期货合约</a:t>
          </a:r>
          <a:r>
            <a:rPr lang="zh-CN" altLang="en-US" sz="1400" kern="1200" dirty="0" smtClean="0"/>
            <a:t>。</a:t>
          </a:r>
          <a:endParaRPr lang="zh-CN" altLang="en-US" sz="1400" kern="1200" dirty="0"/>
        </a:p>
      </dsp:txBody>
      <dsp:txXfrm>
        <a:off x="5054961" y="2494357"/>
        <a:ext cx="2721902" cy="9915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04CA6-F98D-4EFB-AC8D-74313080431D}">
      <dsp:nvSpPr>
        <dsp:cNvPr id="0" name=""/>
        <dsp:cNvSpPr/>
      </dsp:nvSpPr>
      <dsp:spPr>
        <a:xfrm>
          <a:off x="0" y="343022"/>
          <a:ext cx="8229600" cy="1141087"/>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479044" rIns="638708" bIns="99568" numCol="1" spcCol="1270" anchor="t" anchorCtr="0">
          <a:noAutofit/>
        </a:bodyPr>
        <a:lstStyle/>
        <a:p>
          <a:pPr marL="114300" lvl="1" indent="-114300" algn="l" defTabSz="622300">
            <a:lnSpc>
              <a:spcPct val="90000"/>
            </a:lnSpc>
            <a:spcBef>
              <a:spcPct val="0"/>
            </a:spcBef>
            <a:spcAft>
              <a:spcPct val="15000"/>
            </a:spcAft>
            <a:buChar char="••"/>
          </a:pPr>
          <a:r>
            <a:rPr lang="zh-CN" sz="1400" kern="1200" dirty="0" smtClean="0">
              <a:latin typeface="微软雅黑" pitchFamily="34" charset="-122"/>
              <a:ea typeface="微软雅黑" pitchFamily="34" charset="-122"/>
            </a:rPr>
            <a:t>国外使用</a:t>
          </a:r>
          <a:r>
            <a:rPr lang="en-US" sz="1400" kern="1200" dirty="0" smtClean="0">
              <a:latin typeface="微软雅黑" pitchFamily="34" charset="-122"/>
              <a:ea typeface="微软雅黑" pitchFamily="34" charset="-122"/>
            </a:rPr>
            <a:t>Alpha</a:t>
          </a:r>
          <a:r>
            <a:rPr lang="zh-CN" sz="1400" kern="1200" dirty="0" smtClean="0">
              <a:latin typeface="微软雅黑" pitchFamily="34" charset="-122"/>
              <a:ea typeface="微软雅黑" pitchFamily="34" charset="-122"/>
            </a:rPr>
            <a:t>策略往往在通过融资放大整体的资金头寸，但国内目前融资成本较高</a:t>
          </a:r>
          <a:r>
            <a:rPr lang="zh-CN" altLang="en-US" sz="1400" kern="1200" dirty="0" smtClean="0">
              <a:latin typeface="微软雅黑" pitchFamily="34" charset="-122"/>
              <a:ea typeface="微软雅黑" pitchFamily="34" charset="-122"/>
            </a:rPr>
            <a:t>，</a:t>
          </a:r>
          <a:r>
            <a:rPr lang="zh-CN" sz="1400" kern="1200" dirty="0" smtClean="0">
              <a:latin typeface="微软雅黑" pitchFamily="34" charset="-122"/>
              <a:ea typeface="微软雅黑" pitchFamily="34" charset="-122"/>
            </a:rPr>
            <a:t>寻找一个现货组合持续年化超额收益</a:t>
          </a:r>
          <a:r>
            <a:rPr lang="zh-CN" altLang="en-US" sz="1400" kern="1200" dirty="0" smtClean="0">
              <a:latin typeface="微软雅黑" pitchFamily="34" charset="-122"/>
              <a:ea typeface="微软雅黑" pitchFamily="34" charset="-122"/>
            </a:rPr>
            <a:t>超过融资成本难度加大</a:t>
          </a:r>
        </a:p>
      </dsp:txBody>
      <dsp:txXfrm>
        <a:off x="0" y="343022"/>
        <a:ext cx="8229600" cy="1141087"/>
      </dsp:txXfrm>
    </dsp:sp>
    <dsp:sp modelId="{5649CB7A-3710-4DE4-9703-11AFEBB07B3F}">
      <dsp:nvSpPr>
        <dsp:cNvPr id="0" name=""/>
        <dsp:cNvSpPr/>
      </dsp:nvSpPr>
      <dsp:spPr>
        <a:xfrm>
          <a:off x="411480" y="3542"/>
          <a:ext cx="5760720" cy="67896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zh-CN" sz="1600" kern="1200" dirty="0" smtClean="0">
              <a:latin typeface="微软雅黑" pitchFamily="34" charset="-122"/>
              <a:ea typeface="微软雅黑" pitchFamily="34" charset="-122"/>
            </a:rPr>
            <a:t>国内的融资成本较高，对</a:t>
          </a:r>
          <a:r>
            <a:rPr lang="en-US" sz="1600" kern="1200" dirty="0" smtClean="0">
              <a:latin typeface="微软雅黑" pitchFamily="34" charset="-122"/>
              <a:ea typeface="微软雅黑" pitchFamily="34" charset="-122"/>
            </a:rPr>
            <a:t>Alpha</a:t>
          </a:r>
          <a:r>
            <a:rPr lang="zh-CN" sz="1600" kern="1200" dirty="0" smtClean="0">
              <a:latin typeface="微软雅黑" pitchFamily="34" charset="-122"/>
              <a:ea typeface="微软雅黑" pitchFamily="34" charset="-122"/>
            </a:rPr>
            <a:t>策略中现货组合的超额收益提出了更高的要求</a:t>
          </a:r>
          <a:r>
            <a:rPr lang="zh-CN" altLang="en-US" sz="1600" kern="1200" dirty="0" smtClean="0">
              <a:latin typeface="微软雅黑" pitchFamily="34" charset="-122"/>
              <a:ea typeface="微软雅黑" pitchFamily="34" charset="-122"/>
            </a:rPr>
            <a:t>。</a:t>
          </a:r>
          <a:endParaRPr lang="zh-CN" altLang="en-US" sz="1600" kern="1200" dirty="0">
            <a:latin typeface="微软雅黑" pitchFamily="34" charset="-122"/>
            <a:ea typeface="微软雅黑" pitchFamily="34" charset="-122"/>
          </a:endParaRPr>
        </a:p>
      </dsp:txBody>
      <dsp:txXfrm>
        <a:off x="444624" y="36686"/>
        <a:ext cx="5694432" cy="612672"/>
      </dsp:txXfrm>
    </dsp:sp>
    <dsp:sp modelId="{484DD029-C2D2-4D93-9480-5B16626AC44B}">
      <dsp:nvSpPr>
        <dsp:cNvPr id="0" name=""/>
        <dsp:cNvSpPr/>
      </dsp:nvSpPr>
      <dsp:spPr>
        <a:xfrm>
          <a:off x="0" y="1947790"/>
          <a:ext cx="8229600" cy="1141087"/>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479044" rIns="63870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b="0" i="0" kern="1200" dirty="0" smtClean="0">
              <a:latin typeface="微软雅黑" pitchFamily="34" charset="-122"/>
              <a:ea typeface="微软雅黑" pitchFamily="34" charset="-122"/>
            </a:rPr>
            <a:t>规定投资者申请开户时保证金账户可用资金余额不低于</a:t>
          </a:r>
          <a:r>
            <a:rPr lang="en-US" altLang="zh-CN" sz="1400" b="0" i="0" kern="1200" dirty="0" smtClean="0">
              <a:latin typeface="微软雅黑" pitchFamily="34" charset="-122"/>
              <a:ea typeface="微软雅黑" pitchFamily="34" charset="-122"/>
            </a:rPr>
            <a:t>50</a:t>
          </a:r>
          <a:r>
            <a:rPr lang="zh-CN" altLang="en-US" sz="1400" b="0" i="0" kern="1200" dirty="0" smtClean="0">
              <a:latin typeface="微软雅黑" pitchFamily="34" charset="-122"/>
              <a:ea typeface="微软雅黑" pitchFamily="34" charset="-122"/>
            </a:rPr>
            <a:t>万元，实际操作时资金需要量远大于最低门槛</a:t>
          </a:r>
          <a:endParaRPr lang="zh-CN" altLang="en-US" sz="1400" kern="1200" dirty="0">
            <a:latin typeface="微软雅黑" pitchFamily="34" charset="-122"/>
            <a:ea typeface="微软雅黑" pitchFamily="34" charset="-122"/>
          </a:endParaRPr>
        </a:p>
      </dsp:txBody>
      <dsp:txXfrm>
        <a:off x="0" y="1947790"/>
        <a:ext cx="8229600" cy="1141087"/>
      </dsp:txXfrm>
    </dsp:sp>
    <dsp:sp modelId="{BB31FBC2-75B5-44EA-9399-AF5046BDD218}">
      <dsp:nvSpPr>
        <dsp:cNvPr id="0" name=""/>
        <dsp:cNvSpPr/>
      </dsp:nvSpPr>
      <dsp:spPr>
        <a:xfrm>
          <a:off x="411480" y="1608309"/>
          <a:ext cx="5760720" cy="67896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zh-CN" sz="1600" kern="1200" dirty="0" smtClean="0">
              <a:latin typeface="微软雅黑" pitchFamily="34" charset="-122"/>
              <a:ea typeface="微软雅黑" pitchFamily="34" charset="-122"/>
            </a:rPr>
            <a:t>股指期货的参与门槛较高</a:t>
          </a:r>
          <a:endParaRPr lang="zh-CN" altLang="en-US" sz="1600" kern="1200" dirty="0" smtClean="0">
            <a:latin typeface="微软雅黑" pitchFamily="34" charset="-122"/>
            <a:ea typeface="微软雅黑" pitchFamily="34" charset="-122"/>
          </a:endParaRPr>
        </a:p>
      </dsp:txBody>
      <dsp:txXfrm>
        <a:off x="444624" y="1641453"/>
        <a:ext cx="5694432" cy="612672"/>
      </dsp:txXfrm>
    </dsp:sp>
    <dsp:sp modelId="{F0B3C537-DC4E-42FC-A005-39314DEBFD14}">
      <dsp:nvSpPr>
        <dsp:cNvPr id="0" name=""/>
        <dsp:cNvSpPr/>
      </dsp:nvSpPr>
      <dsp:spPr>
        <a:xfrm>
          <a:off x="0" y="3552557"/>
          <a:ext cx="8229600" cy="141277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479044" rIns="638708" bIns="99568" numCol="1" spcCol="1270" anchor="t" anchorCtr="0">
          <a:noAutofit/>
        </a:bodyPr>
        <a:lstStyle/>
        <a:p>
          <a:pPr marL="114300" lvl="1" indent="-114300" algn="l" defTabSz="622300">
            <a:lnSpc>
              <a:spcPct val="90000"/>
            </a:lnSpc>
            <a:spcBef>
              <a:spcPct val="0"/>
            </a:spcBef>
            <a:spcAft>
              <a:spcPct val="15000"/>
            </a:spcAft>
            <a:buChar char="••"/>
          </a:pPr>
          <a:r>
            <a:rPr lang="zh-CN" sz="1400" kern="1200" dirty="0" smtClean="0">
              <a:latin typeface="微软雅黑" pitchFamily="34" charset="-122"/>
              <a:ea typeface="微软雅黑" pitchFamily="34" charset="-122"/>
            </a:rPr>
            <a:t>现货组合的</a:t>
          </a:r>
          <a:r>
            <a:rPr lang="en-US" sz="1400" kern="1200" dirty="0" smtClean="0">
              <a:latin typeface="微软雅黑" pitchFamily="34" charset="-122"/>
              <a:ea typeface="微软雅黑" pitchFamily="34" charset="-122"/>
            </a:rPr>
            <a:t>Beta</a:t>
          </a:r>
          <a:r>
            <a:rPr lang="zh-CN" sz="1400" kern="1200" dirty="0" smtClean="0">
              <a:latin typeface="微软雅黑" pitchFamily="34" charset="-122"/>
              <a:ea typeface="微软雅黑" pitchFamily="34" charset="-122"/>
            </a:rPr>
            <a:t>往往是动态变化，要实现较为稳定的市场风险对冲，需要对现货头寸的</a:t>
          </a:r>
          <a:r>
            <a:rPr lang="en-US" sz="1400" kern="1200" dirty="0" smtClean="0">
              <a:latin typeface="微软雅黑" pitchFamily="34" charset="-122"/>
              <a:ea typeface="微软雅黑" pitchFamily="34" charset="-122"/>
            </a:rPr>
            <a:t>Beta</a:t>
          </a:r>
          <a:r>
            <a:rPr lang="zh-CN" sz="1400" kern="1200" dirty="0" smtClean="0">
              <a:latin typeface="微软雅黑" pitchFamily="34" charset="-122"/>
              <a:ea typeface="微软雅黑" pitchFamily="34" charset="-122"/>
            </a:rPr>
            <a:t>有较为准确的估计。</a:t>
          </a:r>
          <a:r>
            <a:rPr lang="en-US" sz="1400" kern="1200" dirty="0" smtClean="0">
              <a:latin typeface="微软雅黑" pitchFamily="34" charset="-122"/>
              <a:ea typeface="微软雅黑" pitchFamily="34" charset="-122"/>
            </a:rPr>
            <a:t>Alpha</a:t>
          </a:r>
          <a:r>
            <a:rPr lang="zh-CN" sz="1400" kern="1200" dirty="0" smtClean="0">
              <a:latin typeface="微软雅黑" pitchFamily="34" charset="-122"/>
              <a:ea typeface="微软雅黑" pitchFamily="34" charset="-122"/>
            </a:rPr>
            <a:t>策略中期货和现货资产的走向是反向的，当市场单边态势强劲时，期现头寸偏离可能会过大</a:t>
          </a:r>
          <a:endParaRPr lang="zh-CN" altLang="en-US" sz="1400" kern="1200" dirty="0">
            <a:latin typeface="微软雅黑" pitchFamily="34" charset="-122"/>
            <a:ea typeface="微软雅黑" pitchFamily="34" charset="-122"/>
          </a:endParaRPr>
        </a:p>
      </dsp:txBody>
      <dsp:txXfrm>
        <a:off x="0" y="3552557"/>
        <a:ext cx="8229600" cy="1412775"/>
      </dsp:txXfrm>
    </dsp:sp>
    <dsp:sp modelId="{37471CC5-E9D1-4740-A9E5-15A988BF082E}">
      <dsp:nvSpPr>
        <dsp:cNvPr id="0" name=""/>
        <dsp:cNvSpPr/>
      </dsp:nvSpPr>
      <dsp:spPr>
        <a:xfrm>
          <a:off x="411480" y="3213077"/>
          <a:ext cx="5760720" cy="67896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kern="1200" dirty="0" smtClean="0">
              <a:latin typeface="微软雅黑" pitchFamily="34" charset="-122"/>
              <a:ea typeface="微软雅黑" pitchFamily="34" charset="-122"/>
            </a:rPr>
            <a:t>Alpha</a:t>
          </a:r>
          <a:r>
            <a:rPr lang="zh-CN" sz="1600" kern="1200" dirty="0" smtClean="0">
              <a:latin typeface="微软雅黑" pitchFamily="34" charset="-122"/>
              <a:ea typeface="微软雅黑" pitchFamily="34" charset="-122"/>
            </a:rPr>
            <a:t>策略的参与者要做好期现头寸的监控</a:t>
          </a:r>
          <a:endParaRPr lang="zh-CN" altLang="en-US" sz="1600" kern="1200" dirty="0" smtClean="0">
            <a:latin typeface="微软雅黑" pitchFamily="34" charset="-122"/>
            <a:ea typeface="微软雅黑" pitchFamily="34" charset="-122"/>
          </a:endParaRPr>
        </a:p>
      </dsp:txBody>
      <dsp:txXfrm>
        <a:off x="444624" y="3246221"/>
        <a:ext cx="5694432"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7C9F36D-AC2B-4209-AE67-174373B00B30}" type="datetime1">
              <a:rPr lang="zh-CN" altLang="en-US" smtClean="0">
                <a:latin typeface="Microsoft YaHei UI" panose="020B0503020204020204" pitchFamily="34" charset="-122"/>
                <a:ea typeface="Microsoft YaHei UI" panose="020B0503020204020204" pitchFamily="34" charset="-122"/>
              </a:rPr>
              <a:t>2020/5/23</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06BD15E-A83F-499B-AE2F-72149146BFF5}"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283393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97995E23-D00F-4CF5-AD97-A2A2E2F620B1}" type="datetime1">
              <a:rPr lang="zh-CN" altLang="en-US" noProof="0" smtClean="0"/>
              <a:t>2020/5/23</a:t>
            </a:fld>
            <a:endParaRPr lang="zh-CN" altLang="en-US" noProof="0"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4BD6FFF6-EFF5-46FA-B62C-F141E1274D59}" type="slidenum">
              <a:rPr lang="en-US" altLang="zh-CN" noProof="0" smtClean="0"/>
              <a:pPr/>
              <a:t>‹#›</a:t>
            </a:fld>
            <a:endParaRPr lang="zh-CN" altLang="en-US" noProof="0" dirty="0"/>
          </a:p>
        </p:txBody>
      </p:sp>
    </p:spTree>
    <p:extLst>
      <p:ext uri="{BB962C8B-B14F-4D97-AF65-F5344CB8AC3E}">
        <p14:creationId xmlns:p14="http://schemas.microsoft.com/office/powerpoint/2010/main" val="7556670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4BD6FFF6-EFF5-46FA-B62C-F141E1274D59}" type="slidenum">
              <a:rPr lang="en-US" altLang="zh-CN" smtClean="0"/>
              <a:t>1</a:t>
            </a:fld>
            <a:endParaRPr lang="zh-CN" altLang="en-US" dirty="0"/>
          </a:p>
        </p:txBody>
      </p:sp>
    </p:spTree>
    <p:extLst>
      <p:ext uri="{BB962C8B-B14F-4D97-AF65-F5344CB8AC3E}">
        <p14:creationId xmlns:p14="http://schemas.microsoft.com/office/powerpoint/2010/main" val="4005229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7A2943-58DA-4AAF-AEDB-BA9B65326759}" type="slidenum">
              <a:rPr lang="zh-CN" altLang="en-US" smtClean="0"/>
              <a:t>2</a:t>
            </a:fld>
            <a:endParaRPr lang="zh-CN" altLang="en-US"/>
          </a:p>
        </p:txBody>
      </p:sp>
    </p:spTree>
    <p:extLst>
      <p:ext uri="{BB962C8B-B14F-4D97-AF65-F5344CB8AC3E}">
        <p14:creationId xmlns:p14="http://schemas.microsoft.com/office/powerpoint/2010/main" val="3085958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a:solidFill>
              <a:srgbClr val="000000"/>
            </a:solidFill>
          </a:ln>
        </p:spPr>
      </p:sp>
      <p:sp>
        <p:nvSpPr>
          <p:cNvPr id="103427" name="备注占位符 2"/>
          <p:cNvSpPr>
            <a:spLocks noGrp="1"/>
          </p:cNvSpPr>
          <p:nvPr>
            <p:ph type="body" idx="1"/>
          </p:nvPr>
        </p:nvSpPr>
        <p:spPr>
          <a:noFill/>
          <a:ln w="9525"/>
        </p:spPr>
        <p:txBody>
          <a:bodyPr anchor="t"/>
          <a:lstStyle/>
          <a:p>
            <a:endParaRPr lang="zh-CN" altLang="en-US" dirty="0" smtClean="0"/>
          </a:p>
        </p:txBody>
      </p:sp>
      <p:sp>
        <p:nvSpPr>
          <p:cNvPr id="103428" name="灯片编号占位符 3"/>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0" hangingPunct="0"/>
            <a:fld id="{40668B2A-4EDC-4797-B4F3-AE1A5F7CB4C3}" type="slidenum">
              <a:rPr lang="zh-CN" altLang="en-US" sz="1200"/>
              <a:t>10</a:t>
            </a:fld>
            <a:endParaRPr lang="zh-CN" altLang="en-US" sz="1200"/>
          </a:p>
        </p:txBody>
      </p:sp>
    </p:spTree>
    <p:extLst>
      <p:ext uri="{BB962C8B-B14F-4D97-AF65-F5344CB8AC3E}">
        <p14:creationId xmlns:p14="http://schemas.microsoft.com/office/powerpoint/2010/main" val="200430113"/>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ln>
            <a:solidFill>
              <a:srgbClr val="000000"/>
            </a:solidFill>
          </a:ln>
        </p:spPr>
      </p:sp>
      <p:sp>
        <p:nvSpPr>
          <p:cNvPr id="104451" name="备注占位符 2"/>
          <p:cNvSpPr>
            <a:spLocks noGrp="1"/>
          </p:cNvSpPr>
          <p:nvPr>
            <p:ph type="body" idx="1"/>
          </p:nvPr>
        </p:nvSpPr>
        <p:spPr>
          <a:noFill/>
          <a:ln w="9525"/>
        </p:spPr>
        <p:txBody>
          <a:bodyPr anchor="t"/>
          <a:lstStyle/>
          <a:p>
            <a:endParaRPr lang="zh-CN" altLang="en-US" dirty="0" smtClean="0"/>
          </a:p>
        </p:txBody>
      </p:sp>
      <p:sp>
        <p:nvSpPr>
          <p:cNvPr id="104452" name="灯片编号占位符 3"/>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0" hangingPunct="0"/>
            <a:fld id="{4DB3876D-6FD0-435B-A501-FAD59F028E77}" type="slidenum">
              <a:rPr lang="zh-CN" altLang="en-US" sz="1200"/>
              <a:t>11</a:t>
            </a:fld>
            <a:endParaRPr lang="zh-CN" altLang="en-US" sz="1200"/>
          </a:p>
        </p:txBody>
      </p:sp>
    </p:spTree>
    <p:extLst>
      <p:ext uri="{BB962C8B-B14F-4D97-AF65-F5344CB8AC3E}">
        <p14:creationId xmlns:p14="http://schemas.microsoft.com/office/powerpoint/2010/main" val="1394885430"/>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a:solidFill>
              <a:srgbClr val="000000"/>
            </a:solidFill>
          </a:ln>
        </p:spPr>
      </p:sp>
      <p:sp>
        <p:nvSpPr>
          <p:cNvPr id="105475" name="备注占位符 2"/>
          <p:cNvSpPr>
            <a:spLocks noGrp="1"/>
          </p:cNvSpPr>
          <p:nvPr>
            <p:ph type="body" idx="1"/>
          </p:nvPr>
        </p:nvSpPr>
        <p:spPr>
          <a:noFill/>
          <a:ln w="9525"/>
        </p:spPr>
        <p:txBody>
          <a:bodyPr anchor="t"/>
          <a:lstStyle/>
          <a:p>
            <a:endParaRPr lang="zh-CN" altLang="en-US" dirty="0" smtClean="0"/>
          </a:p>
        </p:txBody>
      </p:sp>
      <p:sp>
        <p:nvSpPr>
          <p:cNvPr id="105476" name="灯片编号占位符 3"/>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0" hangingPunct="0"/>
            <a:fld id="{1A784181-9581-4AC7-90DD-4637DBEAD1F7}" type="slidenum">
              <a:rPr lang="zh-CN" altLang="en-US" sz="1200"/>
              <a:t>12</a:t>
            </a:fld>
            <a:endParaRPr lang="zh-CN" altLang="en-US" sz="1200"/>
          </a:p>
        </p:txBody>
      </p:sp>
    </p:spTree>
    <p:extLst>
      <p:ext uri="{BB962C8B-B14F-4D97-AF65-F5344CB8AC3E}">
        <p14:creationId xmlns:p14="http://schemas.microsoft.com/office/powerpoint/2010/main" val="3110486847"/>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a:solidFill>
              <a:srgbClr val="000000"/>
            </a:solidFill>
          </a:ln>
        </p:spPr>
      </p:sp>
      <p:sp>
        <p:nvSpPr>
          <p:cNvPr id="106499" name="备注占位符 2"/>
          <p:cNvSpPr>
            <a:spLocks noGrp="1"/>
          </p:cNvSpPr>
          <p:nvPr>
            <p:ph type="body" idx="1"/>
          </p:nvPr>
        </p:nvSpPr>
        <p:spPr>
          <a:noFill/>
          <a:ln w="9525"/>
        </p:spPr>
        <p:txBody>
          <a:bodyPr anchor="t"/>
          <a:lstStyle/>
          <a:p>
            <a:endParaRPr lang="en-US" altLang="zh-CN" b="1" dirty="0" smtClean="0"/>
          </a:p>
        </p:txBody>
      </p:sp>
      <p:sp>
        <p:nvSpPr>
          <p:cNvPr id="106500" name="灯片编号占位符 3"/>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0" hangingPunct="0"/>
            <a:fld id="{043FC896-6BBB-4FAC-A05B-D0D339C1DD24}" type="slidenum">
              <a:rPr lang="zh-CN" altLang="en-US" sz="1200"/>
              <a:t>13</a:t>
            </a:fld>
            <a:endParaRPr lang="zh-CN" altLang="en-US" sz="1200"/>
          </a:p>
        </p:txBody>
      </p:sp>
    </p:spTree>
    <p:extLst>
      <p:ext uri="{BB962C8B-B14F-4D97-AF65-F5344CB8AC3E}">
        <p14:creationId xmlns:p14="http://schemas.microsoft.com/office/powerpoint/2010/main" val="472958596"/>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a:ln>
            <a:solidFill>
              <a:srgbClr val="000000"/>
            </a:solidFill>
          </a:ln>
        </p:spPr>
      </p:sp>
      <p:sp>
        <p:nvSpPr>
          <p:cNvPr id="107523" name="备注占位符 2"/>
          <p:cNvSpPr>
            <a:spLocks noGrp="1"/>
          </p:cNvSpPr>
          <p:nvPr>
            <p:ph type="body" idx="1"/>
          </p:nvPr>
        </p:nvSpPr>
        <p:spPr>
          <a:noFill/>
          <a:ln w="9525"/>
        </p:spPr>
        <p:txBody>
          <a:bodyPr anchor="t"/>
          <a:lstStyle/>
          <a:p>
            <a:pPr marL="168275" lvl="1" indent="-167005" defTabSz="330200">
              <a:buClr>
                <a:srgbClr val="003366"/>
              </a:buClr>
              <a:buFont typeface="Wingdings" panose="05000000000000000000" pitchFamily="2" charset="2"/>
              <a:buNone/>
            </a:pPr>
            <a:endParaRPr lang="zh-CN" altLang="en-US" sz="2000" b="1" dirty="0" smtClean="0">
              <a:ea typeface="楷体_GB2312" pitchFamily="1" charset="-122"/>
            </a:endParaRPr>
          </a:p>
        </p:txBody>
      </p:sp>
      <p:sp>
        <p:nvSpPr>
          <p:cNvPr id="107524" name="灯片编号占位符 3"/>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0" hangingPunct="0"/>
            <a:fld id="{F246BFFD-903F-4F20-BEAA-28001191ACCD}" type="slidenum">
              <a:rPr lang="zh-CN" altLang="en-US" sz="1200"/>
              <a:t>14</a:t>
            </a:fld>
            <a:endParaRPr lang="zh-CN" altLang="en-US" sz="1200"/>
          </a:p>
        </p:txBody>
      </p:sp>
    </p:spTree>
    <p:extLst>
      <p:ext uri="{BB962C8B-B14F-4D97-AF65-F5344CB8AC3E}">
        <p14:creationId xmlns:p14="http://schemas.microsoft.com/office/powerpoint/2010/main" val="200495068"/>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a:solidFill>
              <a:srgbClr val="000000"/>
            </a:solidFill>
          </a:ln>
        </p:spPr>
      </p:sp>
      <p:sp>
        <p:nvSpPr>
          <p:cNvPr id="108547" name="备注占位符 2"/>
          <p:cNvSpPr>
            <a:spLocks noGrp="1"/>
          </p:cNvSpPr>
          <p:nvPr>
            <p:ph type="body" idx="1"/>
          </p:nvPr>
        </p:nvSpPr>
        <p:spPr>
          <a:noFill/>
          <a:ln w="9525"/>
        </p:spPr>
        <p:txBody>
          <a:bodyPr anchor="t"/>
          <a:lstStyle/>
          <a:p>
            <a:r>
              <a:rPr lang="zh-CN" altLang="en-US" dirty="0" smtClean="0"/>
              <a:t>期现套利：</a:t>
            </a:r>
          </a:p>
          <a:p>
            <a:r>
              <a:rPr lang="zh-CN" altLang="en-US" dirty="0" smtClean="0"/>
              <a:t>基差</a:t>
            </a:r>
            <a:r>
              <a:rPr lang="en-US" altLang="zh-CN" dirty="0" smtClean="0"/>
              <a:t>=</a:t>
            </a:r>
            <a:r>
              <a:rPr lang="zh-CN" altLang="en-US" dirty="0" smtClean="0"/>
              <a:t>期货价格</a:t>
            </a:r>
            <a:r>
              <a:rPr lang="en-US" altLang="zh-CN" dirty="0" smtClean="0"/>
              <a:t>-</a:t>
            </a:r>
            <a:r>
              <a:rPr lang="zh-CN" altLang="en-US" dirty="0" smtClean="0"/>
              <a:t>现货价格，基差应该约等于标的品种的交割成本（仓储成本、运输成本、票据开立时产生的各种税），如果基差与交割成本偏离较大，那么就存在套利空间。</a:t>
            </a:r>
          </a:p>
        </p:txBody>
      </p:sp>
      <p:sp>
        <p:nvSpPr>
          <p:cNvPr id="108548" name="灯片编号占位符 3"/>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0" hangingPunct="0"/>
            <a:fld id="{D223DEF3-46B4-49DB-B8ED-65405A4AC483}" type="slidenum">
              <a:rPr lang="zh-CN" altLang="en-US" sz="1200"/>
              <a:t>15</a:t>
            </a:fld>
            <a:endParaRPr lang="zh-CN" altLang="en-US" sz="1200"/>
          </a:p>
        </p:txBody>
      </p:sp>
    </p:spTree>
    <p:extLst>
      <p:ext uri="{BB962C8B-B14F-4D97-AF65-F5344CB8AC3E}">
        <p14:creationId xmlns:p14="http://schemas.microsoft.com/office/powerpoint/2010/main" val="490075764"/>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1" name="图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标题 13"/>
          <p:cNvSpPr>
            <a:spLocks noGrp="1"/>
          </p:cNvSpPr>
          <p:nvPr>
            <p:ph type="ctrTitle"/>
          </p:nvPr>
        </p:nvSpPr>
        <p:spPr>
          <a:xfrm>
            <a:off x="1910080" y="1179705"/>
            <a:ext cx="9875520" cy="1472184"/>
          </a:xfrm>
          <a:prstGeom prst="rect">
            <a:avLst/>
          </a:prstGeom>
        </p:spPr>
        <p:txBody>
          <a:bodyPr rtlCol="0" anchor="b"/>
          <a:lstStyle>
            <a:lvl1pPr algn="ctr">
              <a:defRPr/>
            </a:lvl1pPr>
            <a:extLst/>
          </a:lstStyle>
          <a:p>
            <a:pPr rtl="0"/>
            <a:r>
              <a:rPr lang="zh-CN" altLang="en-US" noProof="0" smtClean="0"/>
              <a:t>单击此处编辑母版标题样式</a:t>
            </a:r>
            <a:endParaRPr lang="zh-CN" altLang="en-US" noProof="0" dirty="0"/>
          </a:p>
        </p:txBody>
      </p:sp>
      <p:sp>
        <p:nvSpPr>
          <p:cNvPr id="22" name="副标题 21"/>
          <p:cNvSpPr>
            <a:spLocks noGrp="1"/>
          </p:cNvSpPr>
          <p:nvPr>
            <p:ph type="subTitle" idx="1"/>
          </p:nvPr>
        </p:nvSpPr>
        <p:spPr>
          <a:xfrm>
            <a:off x="1910080" y="2669871"/>
            <a:ext cx="9875520" cy="1752600"/>
          </a:xfrm>
          <a:prstGeom prst="rect">
            <a:avLst/>
          </a:prstGeom>
        </p:spPr>
        <p:txBody>
          <a:bodyPr tIns="0" rtlCol="0"/>
          <a:lstStyle>
            <a:lvl1pPr marL="27432" indent="0" algn="ctr">
              <a:buNone/>
              <a:defRPr sz="2600" b="1">
                <a:solidFill>
                  <a:schemeClr val="accent1">
                    <a:lumMod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pPr rtl="0"/>
            <a:r>
              <a:rPr lang="zh-CN" altLang="en-US" noProof="0" smtClean="0"/>
              <a:t>单击此处编辑母版副标题样式</a:t>
            </a:r>
            <a:endParaRPr kumimoji="0" lang="zh-CN" altLang="en-US" noProof="0" dirty="0"/>
          </a:p>
        </p:txBody>
      </p:sp>
      <p:sp>
        <p:nvSpPr>
          <p:cNvPr id="7" name="日期占位符 6"/>
          <p:cNvSpPr>
            <a:spLocks noGrp="1"/>
          </p:cNvSpPr>
          <p:nvPr>
            <p:ph type="dt" sz="half" idx="10"/>
          </p:nvPr>
        </p:nvSpPr>
        <p:spPr>
          <a:xfrm>
            <a:off x="4775200" y="6305550"/>
            <a:ext cx="2844800" cy="476250"/>
          </a:xfrm>
          <a:prstGeom prst="rect">
            <a:avLst/>
          </a:prstGeom>
        </p:spPr>
        <p:txBody>
          <a:bodyPr rtlCol="0"/>
          <a:lstStyle/>
          <a:p>
            <a:pPr rtl="0"/>
            <a:fld id="{71664B59-BA50-4420-B06F-C877DBD8F5F8}" type="datetime1">
              <a:rPr lang="zh-CN" altLang="en-US" noProof="0" smtClean="0"/>
              <a:t>2020/5/23</a:t>
            </a:fld>
            <a:endParaRPr lang="zh-CN" altLang="en-US" noProof="0" dirty="0"/>
          </a:p>
        </p:txBody>
      </p:sp>
      <p:sp>
        <p:nvSpPr>
          <p:cNvPr id="20" name="页脚占位符 19"/>
          <p:cNvSpPr>
            <a:spLocks noGrp="1"/>
          </p:cNvSpPr>
          <p:nvPr>
            <p:ph type="ftr" sz="quarter" idx="11"/>
          </p:nvPr>
        </p:nvSpPr>
        <p:spPr>
          <a:xfrm>
            <a:off x="7620000" y="6305550"/>
            <a:ext cx="3860800" cy="476250"/>
          </a:xfrm>
          <a:prstGeom prst="rect">
            <a:avLst/>
          </a:prstGeom>
        </p:spPr>
        <p:txBody>
          <a:bodyPr rtlCol="0"/>
          <a:lstStyle/>
          <a:p>
            <a:pPr rtl="0"/>
            <a:r>
              <a:rPr lang="zh-CN" altLang="en-US" noProof="0" dirty="0"/>
              <a:t>添加页脚</a:t>
            </a:r>
          </a:p>
        </p:txBody>
      </p:sp>
      <p:sp>
        <p:nvSpPr>
          <p:cNvPr id="10" name="幻灯片编号占位符 9"/>
          <p:cNvSpPr>
            <a:spLocks noGrp="1"/>
          </p:cNvSpPr>
          <p:nvPr>
            <p:ph type="sldNum" sz="quarter" idx="12"/>
          </p:nvPr>
        </p:nvSpPr>
        <p:spPr>
          <a:xfrm>
            <a:off x="11484864" y="6305550"/>
            <a:ext cx="609600" cy="476250"/>
          </a:xfrm>
          <a:prstGeom prst="rect">
            <a:avLst/>
          </a:prstGeom>
        </p:spPr>
        <p:txBody>
          <a:bodyPr rtlCol="0"/>
          <a:lstStyle/>
          <a:p>
            <a:pPr rtl="0"/>
            <a:fld id="{401CF334-2D5C-4859-84A6-CA7E6E43FAEB}" type="slidenum">
              <a:rPr lang="en-US" altLang="zh-CN" noProof="0" smtClean="0"/>
              <a:t>‹#›</a:t>
            </a:fld>
            <a:endParaRPr lang="zh-CN" altLang="en-US" noProof="0" dirty="0"/>
          </a:p>
        </p:txBody>
      </p:sp>
    </p:spTree>
    <p:extLst>
      <p:ext uri="{BB962C8B-B14F-4D97-AF65-F5344CB8AC3E}">
        <p14:creationId xmlns:p14="http://schemas.microsoft.com/office/powerpoint/2010/main" val="407272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914144" y="274638"/>
            <a:ext cx="9997440" cy="1143000"/>
          </a:xfrm>
          <a:prstGeom prst="rect">
            <a:avLst/>
          </a:prstGeom>
        </p:spPr>
        <p:txBody>
          <a:bodyPr rtlCol="0"/>
          <a:lstStyle/>
          <a:p>
            <a:pPr rtl="0"/>
            <a:r>
              <a:rPr lang="zh-CN" altLang="en-US" noProof="0" smtClean="0"/>
              <a:t>单击此处编辑母版标题样式</a:t>
            </a:r>
            <a:endParaRPr lang="zh-CN" altLang="en-US" noProof="0" dirty="0"/>
          </a:p>
        </p:txBody>
      </p:sp>
      <p:sp>
        <p:nvSpPr>
          <p:cNvPr id="3" name="竖排文字占位符 2"/>
          <p:cNvSpPr>
            <a:spLocks noGrp="1"/>
          </p:cNvSpPr>
          <p:nvPr>
            <p:ph type="body" orient="vert" idx="1"/>
          </p:nvPr>
        </p:nvSpPr>
        <p:spPr>
          <a:xfrm>
            <a:off x="1914144" y="1447800"/>
            <a:ext cx="9997440" cy="4800600"/>
          </a:xfrm>
          <a:prstGeom prst="rect">
            <a:avLst/>
          </a:prstGeom>
        </p:spPr>
        <p:txBody>
          <a:bodyPr vert="eaVert" rtlCol="0"/>
          <a:lstStyle/>
          <a:p>
            <a:pPr lvl="0" rtl="0" eaLnBrk="1" latinLnBrk="0" hangingPunct="1"/>
            <a:r>
              <a:rPr lang="zh-CN" altLang="en-US" noProof="0" smtClean="0"/>
              <a:t>单击此处编辑母版文本样式</a:t>
            </a:r>
          </a:p>
          <a:p>
            <a:pPr lvl="1" rtl="0" eaLnBrk="1" latinLnBrk="0" hangingPunct="1"/>
            <a:r>
              <a:rPr lang="zh-CN" altLang="en-US" noProof="0" smtClean="0"/>
              <a:t>第二级</a:t>
            </a:r>
          </a:p>
          <a:p>
            <a:pPr lvl="2" rtl="0" eaLnBrk="1" latinLnBrk="0" hangingPunct="1"/>
            <a:r>
              <a:rPr lang="zh-CN" altLang="en-US" noProof="0" smtClean="0"/>
              <a:t>第三级</a:t>
            </a:r>
          </a:p>
          <a:p>
            <a:pPr lvl="3" rtl="0" eaLnBrk="1" latinLnBrk="0" hangingPunct="1"/>
            <a:r>
              <a:rPr lang="zh-CN" altLang="en-US" noProof="0" smtClean="0"/>
              <a:t>第四级</a:t>
            </a:r>
          </a:p>
          <a:p>
            <a:pPr lvl="4" rtl="0" eaLnBrk="1" latinLnBrk="0" hangingPunct="1"/>
            <a:r>
              <a:rPr lang="zh-CN" altLang="en-US" noProof="0" smtClean="0"/>
              <a:t>第五级</a:t>
            </a:r>
            <a:endParaRPr kumimoji="0" lang="zh-CN" altLang="en-US" noProof="0" dirty="0"/>
          </a:p>
        </p:txBody>
      </p:sp>
      <p:sp>
        <p:nvSpPr>
          <p:cNvPr id="4" name="日期占位符 3"/>
          <p:cNvSpPr>
            <a:spLocks noGrp="1"/>
          </p:cNvSpPr>
          <p:nvPr>
            <p:ph type="dt" sz="half" idx="10"/>
          </p:nvPr>
        </p:nvSpPr>
        <p:spPr>
          <a:xfrm>
            <a:off x="4775200" y="6305550"/>
            <a:ext cx="2844800" cy="476250"/>
          </a:xfrm>
          <a:prstGeom prst="rect">
            <a:avLst/>
          </a:prstGeom>
        </p:spPr>
        <p:txBody>
          <a:bodyPr rtlCol="0"/>
          <a:lstStyle/>
          <a:p>
            <a:pPr rtl="0"/>
            <a:fld id="{38728C6C-5530-4727-A5BC-75953C664D24}" type="datetime1">
              <a:rPr lang="zh-CN" altLang="en-US" noProof="0" smtClean="0"/>
              <a:t>2020/5/23</a:t>
            </a:fld>
            <a:endParaRPr lang="zh-CN" altLang="en-US" noProof="0" dirty="0"/>
          </a:p>
        </p:txBody>
      </p:sp>
      <p:sp>
        <p:nvSpPr>
          <p:cNvPr id="5" name="页脚占位符 4"/>
          <p:cNvSpPr>
            <a:spLocks noGrp="1"/>
          </p:cNvSpPr>
          <p:nvPr>
            <p:ph type="ftr" sz="quarter" idx="11"/>
          </p:nvPr>
        </p:nvSpPr>
        <p:spPr>
          <a:xfrm>
            <a:off x="7620000" y="6305550"/>
            <a:ext cx="3860800" cy="476250"/>
          </a:xfrm>
          <a:prstGeom prst="rect">
            <a:avLst/>
          </a:prstGeom>
        </p:spPr>
        <p:txBody>
          <a:bodyPr rtlCol="0"/>
          <a:lstStyle/>
          <a:p>
            <a:pPr rtl="0"/>
            <a:r>
              <a:rPr lang="zh-CN" altLang="en-US" noProof="0" dirty="0"/>
              <a:t>添加页脚</a:t>
            </a:r>
          </a:p>
        </p:txBody>
      </p:sp>
      <p:sp>
        <p:nvSpPr>
          <p:cNvPr id="6" name="幻灯片编号占位符 5"/>
          <p:cNvSpPr>
            <a:spLocks noGrp="1"/>
          </p:cNvSpPr>
          <p:nvPr>
            <p:ph type="sldNum" sz="quarter" idx="12"/>
          </p:nvPr>
        </p:nvSpPr>
        <p:spPr>
          <a:xfrm>
            <a:off x="11484864" y="6305550"/>
            <a:ext cx="609600" cy="476250"/>
          </a:xfrm>
          <a:prstGeom prst="rect">
            <a:avLst/>
          </a:prstGeom>
        </p:spPr>
        <p:txBody>
          <a:bodyPr rtlCol="0"/>
          <a:lstStyle/>
          <a:p>
            <a:pPr rtl="0"/>
            <a:fld id="{401CF334-2D5C-4859-84A6-CA7E6E43FAEB}" type="slidenum">
              <a:rPr lang="en-US" altLang="zh-CN" noProof="0" smtClean="0"/>
              <a:t>‹#›</a:t>
            </a:fld>
            <a:endParaRPr lang="zh-CN" altLang="en-US" noProof="0" dirty="0"/>
          </a:p>
        </p:txBody>
      </p:sp>
    </p:spTree>
    <p:extLst>
      <p:ext uri="{BB962C8B-B14F-4D97-AF65-F5344CB8AC3E}">
        <p14:creationId xmlns:p14="http://schemas.microsoft.com/office/powerpoint/2010/main" val="17499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144000" y="274640"/>
            <a:ext cx="2438400" cy="5851525"/>
          </a:xfrm>
          <a:prstGeom prst="rect">
            <a:avLst/>
          </a:prstGeom>
        </p:spPr>
        <p:txBody>
          <a:bodyPr vert="eaVert" rtlCol="0"/>
          <a:lstStyle/>
          <a:p>
            <a:pPr rtl="0"/>
            <a:r>
              <a:rPr lang="zh-CN" altLang="en-US" noProof="0" smtClean="0"/>
              <a:t>单击此处编辑母版标题样式</a:t>
            </a:r>
            <a:endParaRPr lang="zh-CN" altLang="en-US" noProof="0" dirty="0"/>
          </a:p>
        </p:txBody>
      </p:sp>
      <p:sp>
        <p:nvSpPr>
          <p:cNvPr id="3" name="竖排文字占位符 2"/>
          <p:cNvSpPr>
            <a:spLocks noGrp="1"/>
          </p:cNvSpPr>
          <p:nvPr>
            <p:ph type="body" orient="vert" idx="1"/>
          </p:nvPr>
        </p:nvSpPr>
        <p:spPr>
          <a:xfrm>
            <a:off x="1524000" y="274641"/>
            <a:ext cx="7416800" cy="5851525"/>
          </a:xfrm>
          <a:prstGeom prst="rect">
            <a:avLst/>
          </a:prstGeom>
        </p:spPr>
        <p:txBody>
          <a:bodyPr vert="eaVert" rtlCol="0"/>
          <a:lstStyle/>
          <a:p>
            <a:pPr lvl="0" rtl="0" eaLnBrk="1" latinLnBrk="0" hangingPunct="1"/>
            <a:r>
              <a:rPr lang="zh-CN" altLang="en-US" noProof="0" smtClean="0"/>
              <a:t>单击此处编辑母版文本样式</a:t>
            </a:r>
          </a:p>
          <a:p>
            <a:pPr lvl="1" rtl="0" eaLnBrk="1" latinLnBrk="0" hangingPunct="1"/>
            <a:r>
              <a:rPr lang="zh-CN" altLang="en-US" noProof="0" smtClean="0"/>
              <a:t>第二级</a:t>
            </a:r>
          </a:p>
          <a:p>
            <a:pPr lvl="2" rtl="0" eaLnBrk="1" latinLnBrk="0" hangingPunct="1"/>
            <a:r>
              <a:rPr lang="zh-CN" altLang="en-US" noProof="0" smtClean="0"/>
              <a:t>第三级</a:t>
            </a:r>
          </a:p>
          <a:p>
            <a:pPr lvl="3" rtl="0" eaLnBrk="1" latinLnBrk="0" hangingPunct="1"/>
            <a:r>
              <a:rPr lang="zh-CN" altLang="en-US" noProof="0" smtClean="0"/>
              <a:t>第四级</a:t>
            </a:r>
          </a:p>
          <a:p>
            <a:pPr lvl="4" rtl="0" eaLnBrk="1" latinLnBrk="0" hangingPunct="1"/>
            <a:r>
              <a:rPr lang="zh-CN" altLang="en-US" noProof="0" smtClean="0"/>
              <a:t>第五级</a:t>
            </a:r>
            <a:endParaRPr kumimoji="0" lang="zh-CN" altLang="en-US" noProof="0" dirty="0"/>
          </a:p>
        </p:txBody>
      </p:sp>
      <p:sp>
        <p:nvSpPr>
          <p:cNvPr id="4" name="日期占位符 3"/>
          <p:cNvSpPr>
            <a:spLocks noGrp="1"/>
          </p:cNvSpPr>
          <p:nvPr>
            <p:ph type="dt" sz="half" idx="10"/>
          </p:nvPr>
        </p:nvSpPr>
        <p:spPr>
          <a:xfrm>
            <a:off x="4775200" y="6305550"/>
            <a:ext cx="2844800" cy="476250"/>
          </a:xfrm>
          <a:prstGeom prst="rect">
            <a:avLst/>
          </a:prstGeom>
        </p:spPr>
        <p:txBody>
          <a:bodyPr rtlCol="0"/>
          <a:lstStyle/>
          <a:p>
            <a:pPr rtl="0"/>
            <a:fld id="{03E2D4E7-0B4E-4064-85FC-8C12C14BE1E9}" type="datetime1">
              <a:rPr lang="zh-CN" altLang="en-US" noProof="0" smtClean="0"/>
              <a:t>2020/5/23</a:t>
            </a:fld>
            <a:endParaRPr lang="zh-CN" altLang="en-US" noProof="0" dirty="0"/>
          </a:p>
        </p:txBody>
      </p:sp>
      <p:sp>
        <p:nvSpPr>
          <p:cNvPr id="5" name="页脚占位符 4"/>
          <p:cNvSpPr>
            <a:spLocks noGrp="1"/>
          </p:cNvSpPr>
          <p:nvPr>
            <p:ph type="ftr" sz="quarter" idx="11"/>
          </p:nvPr>
        </p:nvSpPr>
        <p:spPr>
          <a:xfrm>
            <a:off x="7620000" y="6305550"/>
            <a:ext cx="3860800" cy="476250"/>
          </a:xfrm>
          <a:prstGeom prst="rect">
            <a:avLst/>
          </a:prstGeom>
        </p:spPr>
        <p:txBody>
          <a:bodyPr rtlCol="0"/>
          <a:lstStyle/>
          <a:p>
            <a:pPr rtl="0"/>
            <a:r>
              <a:rPr lang="zh-CN" altLang="en-US" noProof="0" dirty="0"/>
              <a:t>添加页脚</a:t>
            </a:r>
          </a:p>
        </p:txBody>
      </p:sp>
      <p:sp>
        <p:nvSpPr>
          <p:cNvPr id="6" name="幻灯片编号占位符 5"/>
          <p:cNvSpPr>
            <a:spLocks noGrp="1"/>
          </p:cNvSpPr>
          <p:nvPr>
            <p:ph type="sldNum" sz="quarter" idx="12"/>
          </p:nvPr>
        </p:nvSpPr>
        <p:spPr>
          <a:xfrm>
            <a:off x="11484864" y="6305550"/>
            <a:ext cx="609600" cy="476250"/>
          </a:xfrm>
          <a:prstGeom prst="rect">
            <a:avLst/>
          </a:prstGeom>
        </p:spPr>
        <p:txBody>
          <a:bodyPr rtlCol="0"/>
          <a:lstStyle/>
          <a:p>
            <a:pPr rtl="0"/>
            <a:fld id="{401CF334-2D5C-4859-84A6-CA7E6E43FAEB}" type="slidenum">
              <a:rPr lang="en-US" altLang="zh-CN" noProof="0" smtClean="0"/>
              <a:t>‹#›</a:t>
            </a:fld>
            <a:endParaRPr lang="zh-CN" altLang="en-US" noProof="0" dirty="0"/>
          </a:p>
        </p:txBody>
      </p:sp>
    </p:spTree>
    <p:extLst>
      <p:ext uri="{BB962C8B-B14F-4D97-AF65-F5344CB8AC3E}">
        <p14:creationId xmlns:p14="http://schemas.microsoft.com/office/powerpoint/2010/main" val="319435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914144" y="274638"/>
            <a:ext cx="9997440" cy="1143000"/>
          </a:xfrm>
          <a:prstGeom prst="rect">
            <a:avLst/>
          </a:prstGeom>
        </p:spPr>
        <p:txBody>
          <a:bodyPr rtlCol="0"/>
          <a:lstStyle/>
          <a:p>
            <a:pPr rtl="0"/>
            <a:r>
              <a:rPr lang="zh-CN" altLang="en-US" noProof="0" smtClean="0"/>
              <a:t>单击此处编辑母版标题样式</a:t>
            </a:r>
            <a:endParaRPr lang="zh-CN" altLang="en-US" noProof="0" dirty="0"/>
          </a:p>
        </p:txBody>
      </p:sp>
      <p:sp>
        <p:nvSpPr>
          <p:cNvPr id="3" name="内容占位符 2"/>
          <p:cNvSpPr>
            <a:spLocks noGrp="1"/>
          </p:cNvSpPr>
          <p:nvPr>
            <p:ph idx="1"/>
          </p:nvPr>
        </p:nvSpPr>
        <p:spPr>
          <a:xfrm>
            <a:off x="1914144" y="1447800"/>
            <a:ext cx="9997440" cy="4800600"/>
          </a:xfrm>
          <a:prstGeom prst="rect">
            <a:avLst/>
          </a:prstGeom>
        </p:spPr>
        <p:txBody>
          <a:bodyPr rtlCol="0"/>
          <a:lstStyle/>
          <a:p>
            <a:pPr lvl="0" rtl="0" eaLnBrk="1" latinLnBrk="0" hangingPunct="1"/>
            <a:r>
              <a:rPr lang="zh-CN" altLang="en-US" noProof="0" smtClean="0"/>
              <a:t>单击此处编辑母版文本样式</a:t>
            </a:r>
          </a:p>
          <a:p>
            <a:pPr lvl="1" rtl="0" eaLnBrk="1" latinLnBrk="0" hangingPunct="1"/>
            <a:r>
              <a:rPr lang="zh-CN" altLang="en-US" noProof="0" smtClean="0"/>
              <a:t>第二级</a:t>
            </a:r>
          </a:p>
          <a:p>
            <a:pPr lvl="2" rtl="0" eaLnBrk="1" latinLnBrk="0" hangingPunct="1"/>
            <a:r>
              <a:rPr lang="zh-CN" altLang="en-US" noProof="0" smtClean="0"/>
              <a:t>第三级</a:t>
            </a:r>
          </a:p>
          <a:p>
            <a:pPr lvl="3" rtl="0" eaLnBrk="1" latinLnBrk="0" hangingPunct="1"/>
            <a:r>
              <a:rPr lang="zh-CN" altLang="en-US" noProof="0" smtClean="0"/>
              <a:t>第四级</a:t>
            </a:r>
          </a:p>
          <a:p>
            <a:pPr lvl="4" rtl="0" eaLnBrk="1" latinLnBrk="0" hangingPunct="1"/>
            <a:r>
              <a:rPr lang="zh-CN" altLang="en-US" noProof="0" smtClean="0"/>
              <a:t>第五级</a:t>
            </a:r>
            <a:endParaRPr kumimoji="0" lang="zh-CN" altLang="en-US" noProof="0" dirty="0"/>
          </a:p>
        </p:txBody>
      </p:sp>
      <p:sp>
        <p:nvSpPr>
          <p:cNvPr id="4" name="日期占位符 3"/>
          <p:cNvSpPr>
            <a:spLocks noGrp="1"/>
          </p:cNvSpPr>
          <p:nvPr>
            <p:ph type="dt" sz="half" idx="10"/>
          </p:nvPr>
        </p:nvSpPr>
        <p:spPr>
          <a:xfrm>
            <a:off x="4775200" y="6305550"/>
            <a:ext cx="2844800" cy="476250"/>
          </a:xfrm>
          <a:prstGeom prst="rect">
            <a:avLst/>
          </a:prstGeom>
        </p:spPr>
        <p:txBody>
          <a:bodyPr rtlCol="0"/>
          <a:lstStyle/>
          <a:p>
            <a:pPr rtl="0"/>
            <a:fld id="{2547E639-7F52-48B9-8D8A-1467E723CCFE}" type="datetime1">
              <a:rPr lang="zh-CN" altLang="en-US" noProof="0" smtClean="0"/>
              <a:t>2020/5/23</a:t>
            </a:fld>
            <a:endParaRPr lang="zh-CN" altLang="en-US" noProof="0" dirty="0"/>
          </a:p>
        </p:txBody>
      </p:sp>
      <p:sp>
        <p:nvSpPr>
          <p:cNvPr id="5" name="页脚占位符 4"/>
          <p:cNvSpPr>
            <a:spLocks noGrp="1"/>
          </p:cNvSpPr>
          <p:nvPr>
            <p:ph type="ftr" sz="quarter" idx="11"/>
          </p:nvPr>
        </p:nvSpPr>
        <p:spPr>
          <a:xfrm>
            <a:off x="7620000" y="6305550"/>
            <a:ext cx="3860800" cy="476250"/>
          </a:xfrm>
          <a:prstGeom prst="rect">
            <a:avLst/>
          </a:prstGeom>
        </p:spPr>
        <p:txBody>
          <a:bodyPr rtlCol="0"/>
          <a:lstStyle/>
          <a:p>
            <a:pPr rtl="0"/>
            <a:r>
              <a:rPr lang="zh-CN" altLang="en-US" noProof="0" dirty="0"/>
              <a:t>添加页脚</a:t>
            </a:r>
          </a:p>
        </p:txBody>
      </p:sp>
      <p:sp>
        <p:nvSpPr>
          <p:cNvPr id="6" name="幻灯片编号占位符 5"/>
          <p:cNvSpPr>
            <a:spLocks noGrp="1"/>
          </p:cNvSpPr>
          <p:nvPr>
            <p:ph type="sldNum" sz="quarter" idx="12"/>
          </p:nvPr>
        </p:nvSpPr>
        <p:spPr>
          <a:xfrm>
            <a:off x="11484864" y="6305550"/>
            <a:ext cx="609600" cy="476250"/>
          </a:xfrm>
          <a:prstGeom prst="rect">
            <a:avLst/>
          </a:prstGeom>
        </p:spPr>
        <p:txBody>
          <a:bodyPr rtlCol="0"/>
          <a:lstStyle/>
          <a:p>
            <a:pPr rtl="0"/>
            <a:fld id="{401CF334-2D5C-4859-84A6-CA7E6E43FAEB}" type="slidenum">
              <a:rPr lang="en-US" altLang="zh-CN" noProof="0" smtClean="0"/>
              <a:t>‹#›</a:t>
            </a:fld>
            <a:endParaRPr lang="zh-CN" altLang="en-US" noProof="0" dirty="0"/>
          </a:p>
        </p:txBody>
      </p:sp>
    </p:spTree>
    <p:extLst>
      <p:ext uri="{BB962C8B-B14F-4D97-AF65-F5344CB8AC3E}">
        <p14:creationId xmlns:p14="http://schemas.microsoft.com/office/powerpoint/2010/main" val="63998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0" orient="horz" pos="2160" userDrawn="1">
          <p15:clr>
            <a:srgbClr val="FBAE40"/>
          </p15:clr>
        </p15:guide>
        <p15:guide id="1" pos="3840" userDrawn="1">
          <p15:clr>
            <a:srgbClr val="FBAE40"/>
          </p15:clr>
        </p15:guide>
        <p15:guide id="2" pos="98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828800" y="2600325"/>
            <a:ext cx="8534400" cy="2286000"/>
          </a:xfrm>
          <a:prstGeom prst="rect">
            <a:avLst/>
          </a:prstGeom>
        </p:spPr>
        <p:txBody>
          <a:bodyPr rtlCol="0" anchor="t"/>
          <a:lstStyle>
            <a:lvl1pPr algn="l">
              <a:lnSpc>
                <a:spcPts val="4500"/>
              </a:lnSpc>
              <a:buNone/>
              <a:defRPr sz="4000" b="1" cap="all"/>
            </a:lvl1pPr>
            <a:extLst/>
          </a:lstStyle>
          <a:p>
            <a:pPr rtl="0"/>
            <a:r>
              <a:rPr lang="zh-CN" altLang="en-US" smtClean="0"/>
              <a:t>单击此处编辑母版标题样式</a:t>
            </a:r>
            <a:endParaRPr lang="zh-CN"/>
          </a:p>
        </p:txBody>
      </p:sp>
      <p:sp>
        <p:nvSpPr>
          <p:cNvPr id="3" name="文本占位符 2"/>
          <p:cNvSpPr>
            <a:spLocks noGrp="1"/>
          </p:cNvSpPr>
          <p:nvPr>
            <p:ph type="body" idx="1"/>
          </p:nvPr>
        </p:nvSpPr>
        <p:spPr>
          <a:xfrm>
            <a:off x="1828800" y="1066800"/>
            <a:ext cx="8534400" cy="1509712"/>
          </a:xfrm>
          <a:prstGeom prst="rect">
            <a:avLst/>
          </a:prstGeom>
        </p:spPr>
        <p:txBody>
          <a:bodyPr rtlCol="0"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rtl="0" eaLnBrk="1" latinLnBrk="0" hangingPunct="1"/>
            <a:r>
              <a:rPr lang="zh-CN" altLang="en-US" smtClean="0"/>
              <a:t>单击此处编辑母版文本样式</a:t>
            </a:r>
          </a:p>
        </p:txBody>
      </p:sp>
      <p:sp>
        <p:nvSpPr>
          <p:cNvPr id="4" name="日期占位符 3"/>
          <p:cNvSpPr>
            <a:spLocks noGrp="1"/>
          </p:cNvSpPr>
          <p:nvPr>
            <p:ph type="dt" sz="half" idx="10"/>
          </p:nvPr>
        </p:nvSpPr>
        <p:spPr>
          <a:xfrm>
            <a:off x="4775200" y="6305550"/>
            <a:ext cx="2844800" cy="476250"/>
          </a:xfrm>
          <a:prstGeom prst="rect">
            <a:avLst/>
          </a:prstGeom>
        </p:spPr>
        <p:txBody>
          <a:bodyPr rtlCol="0"/>
          <a:lstStyle/>
          <a:p>
            <a:pPr rtl="0"/>
            <a:fld id="{D49F86E4-CEBB-4C91-9055-920C77159E9F}" type="datetime1">
              <a:rPr lang="zh-CN" altLang="en-US" smtClean="0"/>
              <a:t>2020/5/23</a:t>
            </a:fld>
            <a:endParaRPr lang="en-US"/>
          </a:p>
        </p:txBody>
      </p:sp>
      <p:sp>
        <p:nvSpPr>
          <p:cNvPr id="5" name="页脚占位符 4"/>
          <p:cNvSpPr>
            <a:spLocks noGrp="1"/>
          </p:cNvSpPr>
          <p:nvPr>
            <p:ph type="ftr" sz="quarter" idx="11"/>
          </p:nvPr>
        </p:nvSpPr>
        <p:spPr>
          <a:xfrm>
            <a:off x="7620000" y="6305550"/>
            <a:ext cx="3860800" cy="476250"/>
          </a:xfrm>
          <a:prstGeom prst="rect">
            <a:avLst/>
          </a:prstGeom>
        </p:spPr>
        <p:txBody>
          <a:bodyPr rtlCol="0"/>
          <a:lstStyle/>
          <a:p>
            <a:pPr rtl="0"/>
            <a:r>
              <a:rPr lang="zh-CN"/>
              <a:t>添加页脚</a:t>
            </a:r>
          </a:p>
        </p:txBody>
      </p:sp>
      <p:sp>
        <p:nvSpPr>
          <p:cNvPr id="6" name="幻灯片编号占位符 5"/>
          <p:cNvSpPr>
            <a:spLocks noGrp="1"/>
          </p:cNvSpPr>
          <p:nvPr>
            <p:ph type="sldNum" sz="quarter" idx="12"/>
          </p:nvPr>
        </p:nvSpPr>
        <p:spPr>
          <a:xfrm>
            <a:off x="11484864" y="6305550"/>
            <a:ext cx="609600" cy="476250"/>
          </a:xfrm>
          <a:prstGeom prst="rect">
            <a:avLst/>
          </a:prstGeom>
        </p:spPr>
        <p:txBody>
          <a:bodyPr rtlCol="0"/>
          <a:lstStyle/>
          <a:p>
            <a:pPr rtl="0"/>
            <a:fld id="{401CF334-2D5C-4859-84A6-CA7E6E43FAEB}" type="slidenum">
              <a:rPr lang="en-US" smtClean="0"/>
              <a:t>‹#›</a:t>
            </a:fld>
            <a:endParaRPr lang="en-US"/>
          </a:p>
        </p:txBody>
      </p:sp>
    </p:spTree>
    <p:extLst>
      <p:ext uri="{BB962C8B-B14F-4D97-AF65-F5344CB8AC3E}">
        <p14:creationId xmlns:p14="http://schemas.microsoft.com/office/powerpoint/2010/main" val="406615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914144" y="274320"/>
            <a:ext cx="9997440" cy="1143000"/>
          </a:xfrm>
          <a:prstGeom prst="rect">
            <a:avLst/>
          </a:prstGeom>
        </p:spPr>
        <p:txBody>
          <a:bodyPr rtlCol="0"/>
          <a:lstStyle/>
          <a:p>
            <a:pPr rtl="0"/>
            <a:r>
              <a:rPr lang="zh-CN" altLang="en-US" noProof="0" smtClean="0"/>
              <a:t>单击此处编辑母版标题样式</a:t>
            </a:r>
            <a:endParaRPr lang="zh-CN" altLang="en-US" noProof="0" dirty="0"/>
          </a:p>
        </p:txBody>
      </p:sp>
      <p:sp>
        <p:nvSpPr>
          <p:cNvPr id="3" name="内容占位符 2"/>
          <p:cNvSpPr>
            <a:spLocks noGrp="1"/>
          </p:cNvSpPr>
          <p:nvPr>
            <p:ph sz="half" idx="1"/>
          </p:nvPr>
        </p:nvSpPr>
        <p:spPr>
          <a:xfrm>
            <a:off x="1914144" y="1524000"/>
            <a:ext cx="4876800" cy="4663440"/>
          </a:xfrm>
          <a:prstGeom prst="rect">
            <a:avLst/>
          </a:prstGeom>
        </p:spPr>
        <p:txBody>
          <a:bodyPr rtlCol="0"/>
          <a:lstStyle>
            <a:lvl1pPr>
              <a:defRPr sz="2800"/>
            </a:lvl1pPr>
            <a:lvl2pPr>
              <a:defRPr sz="2400"/>
            </a:lvl2pPr>
            <a:lvl3pPr>
              <a:defRPr sz="2000"/>
            </a:lvl3pPr>
            <a:lvl4pPr>
              <a:defRPr sz="1800"/>
            </a:lvl4pPr>
            <a:lvl5pPr>
              <a:defRPr sz="1800"/>
            </a:lvl5pPr>
            <a:extLst/>
          </a:lstStyle>
          <a:p>
            <a:pPr lvl="0" rtl="0" eaLnBrk="1" latinLnBrk="0" hangingPunct="1"/>
            <a:r>
              <a:rPr lang="zh-CN" altLang="en-US" noProof="0" smtClean="0"/>
              <a:t>单击此处编辑母版文本样式</a:t>
            </a:r>
          </a:p>
          <a:p>
            <a:pPr lvl="1" rtl="0" eaLnBrk="1" latinLnBrk="0" hangingPunct="1"/>
            <a:r>
              <a:rPr lang="zh-CN" altLang="en-US" noProof="0" smtClean="0"/>
              <a:t>第二级</a:t>
            </a:r>
          </a:p>
          <a:p>
            <a:pPr lvl="2" rtl="0" eaLnBrk="1" latinLnBrk="0" hangingPunct="1"/>
            <a:r>
              <a:rPr lang="zh-CN" altLang="en-US" noProof="0" smtClean="0"/>
              <a:t>第三级</a:t>
            </a:r>
          </a:p>
          <a:p>
            <a:pPr lvl="3" rtl="0" eaLnBrk="1" latinLnBrk="0" hangingPunct="1"/>
            <a:r>
              <a:rPr lang="zh-CN" altLang="en-US" noProof="0" smtClean="0"/>
              <a:t>第四级</a:t>
            </a:r>
          </a:p>
          <a:p>
            <a:pPr lvl="4" rtl="0" eaLnBrk="1" latinLnBrk="0" hangingPunct="1"/>
            <a:r>
              <a:rPr lang="zh-CN" altLang="en-US" noProof="0" smtClean="0"/>
              <a:t>第五级</a:t>
            </a:r>
            <a:endParaRPr kumimoji="0" lang="zh-CN" altLang="en-US" noProof="0" dirty="0"/>
          </a:p>
        </p:txBody>
      </p:sp>
      <p:sp>
        <p:nvSpPr>
          <p:cNvPr id="4" name="内容占位符 3"/>
          <p:cNvSpPr>
            <a:spLocks noGrp="1"/>
          </p:cNvSpPr>
          <p:nvPr>
            <p:ph sz="half" idx="2"/>
          </p:nvPr>
        </p:nvSpPr>
        <p:spPr>
          <a:xfrm>
            <a:off x="7034784" y="1524000"/>
            <a:ext cx="4876800" cy="4663440"/>
          </a:xfrm>
          <a:prstGeom prst="rect">
            <a:avLst/>
          </a:prstGeom>
        </p:spPr>
        <p:txBody>
          <a:bodyPr rtlCol="0"/>
          <a:lstStyle>
            <a:lvl1pPr>
              <a:defRPr sz="2800"/>
            </a:lvl1pPr>
            <a:lvl2pPr>
              <a:defRPr sz="2400"/>
            </a:lvl2pPr>
            <a:lvl3pPr>
              <a:defRPr sz="2000"/>
            </a:lvl3pPr>
            <a:lvl4pPr>
              <a:defRPr sz="1800"/>
            </a:lvl4pPr>
            <a:lvl5pPr>
              <a:defRPr sz="1800"/>
            </a:lvl5pPr>
            <a:extLst/>
          </a:lstStyle>
          <a:p>
            <a:pPr lvl="0" rtl="0" eaLnBrk="1" latinLnBrk="0" hangingPunct="1"/>
            <a:r>
              <a:rPr lang="zh-CN" altLang="en-US" noProof="0" smtClean="0"/>
              <a:t>单击此处编辑母版文本样式</a:t>
            </a:r>
          </a:p>
          <a:p>
            <a:pPr lvl="1" rtl="0" eaLnBrk="1" latinLnBrk="0" hangingPunct="1"/>
            <a:r>
              <a:rPr lang="zh-CN" altLang="en-US" noProof="0" smtClean="0"/>
              <a:t>第二级</a:t>
            </a:r>
          </a:p>
          <a:p>
            <a:pPr lvl="2" rtl="0" eaLnBrk="1" latinLnBrk="0" hangingPunct="1"/>
            <a:r>
              <a:rPr lang="zh-CN" altLang="en-US" noProof="0" smtClean="0"/>
              <a:t>第三级</a:t>
            </a:r>
          </a:p>
          <a:p>
            <a:pPr lvl="3" rtl="0" eaLnBrk="1" latinLnBrk="0" hangingPunct="1"/>
            <a:r>
              <a:rPr lang="zh-CN" altLang="en-US" noProof="0" smtClean="0"/>
              <a:t>第四级</a:t>
            </a:r>
          </a:p>
          <a:p>
            <a:pPr lvl="4" rtl="0" eaLnBrk="1" latinLnBrk="0" hangingPunct="1"/>
            <a:r>
              <a:rPr lang="zh-CN" altLang="en-US" noProof="0" smtClean="0"/>
              <a:t>第五级</a:t>
            </a:r>
            <a:endParaRPr kumimoji="0" lang="zh-CN" altLang="en-US" noProof="0" dirty="0"/>
          </a:p>
        </p:txBody>
      </p:sp>
      <p:sp>
        <p:nvSpPr>
          <p:cNvPr id="5" name="日期占位符 4"/>
          <p:cNvSpPr>
            <a:spLocks noGrp="1"/>
          </p:cNvSpPr>
          <p:nvPr>
            <p:ph type="dt" sz="half" idx="10"/>
          </p:nvPr>
        </p:nvSpPr>
        <p:spPr>
          <a:xfrm>
            <a:off x="4775200" y="6305550"/>
            <a:ext cx="2844800" cy="476250"/>
          </a:xfrm>
          <a:prstGeom prst="rect">
            <a:avLst/>
          </a:prstGeom>
        </p:spPr>
        <p:txBody>
          <a:bodyPr rtlCol="0"/>
          <a:lstStyle/>
          <a:p>
            <a:pPr rtl="0"/>
            <a:fld id="{9A0139A1-7678-41C7-A4D7-0DB5937D695A}" type="datetime1">
              <a:rPr lang="zh-CN" altLang="en-US" noProof="0" smtClean="0"/>
              <a:t>2020/5/23</a:t>
            </a:fld>
            <a:endParaRPr lang="zh-CN" altLang="en-US" noProof="0" dirty="0"/>
          </a:p>
        </p:txBody>
      </p:sp>
      <p:sp>
        <p:nvSpPr>
          <p:cNvPr id="6" name="页脚占位符 5"/>
          <p:cNvSpPr>
            <a:spLocks noGrp="1"/>
          </p:cNvSpPr>
          <p:nvPr>
            <p:ph type="ftr" sz="quarter" idx="11"/>
          </p:nvPr>
        </p:nvSpPr>
        <p:spPr>
          <a:xfrm>
            <a:off x="7620000" y="6305550"/>
            <a:ext cx="3860800" cy="476250"/>
          </a:xfrm>
          <a:prstGeom prst="rect">
            <a:avLst/>
          </a:prstGeom>
        </p:spPr>
        <p:txBody>
          <a:bodyPr rtlCol="0"/>
          <a:lstStyle/>
          <a:p>
            <a:pPr rtl="0"/>
            <a:r>
              <a:rPr lang="zh-CN" altLang="en-US" noProof="0" dirty="0"/>
              <a:t>添加页脚</a:t>
            </a:r>
          </a:p>
        </p:txBody>
      </p:sp>
      <p:sp>
        <p:nvSpPr>
          <p:cNvPr id="7" name="幻灯片编号占位符 6"/>
          <p:cNvSpPr>
            <a:spLocks noGrp="1"/>
          </p:cNvSpPr>
          <p:nvPr>
            <p:ph type="sldNum" sz="quarter" idx="12"/>
          </p:nvPr>
        </p:nvSpPr>
        <p:spPr>
          <a:xfrm>
            <a:off x="11484864" y="6305550"/>
            <a:ext cx="609600" cy="476250"/>
          </a:xfrm>
          <a:prstGeom prst="rect">
            <a:avLst/>
          </a:prstGeom>
        </p:spPr>
        <p:txBody>
          <a:bodyPr rtlCol="0"/>
          <a:lstStyle/>
          <a:p>
            <a:pPr rtl="0"/>
            <a:fld id="{401CF334-2D5C-4859-84A6-CA7E6E43FAEB}" type="slidenum">
              <a:rPr lang="en-US" altLang="zh-CN" noProof="0" smtClean="0"/>
              <a:t>‹#›</a:t>
            </a:fld>
            <a:endParaRPr lang="zh-CN" altLang="en-US" noProof="0" dirty="0"/>
          </a:p>
        </p:txBody>
      </p:sp>
    </p:spTree>
    <p:extLst>
      <p:ext uri="{BB962C8B-B14F-4D97-AF65-F5344CB8AC3E}">
        <p14:creationId xmlns:p14="http://schemas.microsoft.com/office/powerpoint/2010/main" val="307845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Pr>
        <a:solidFill>
          <a:schemeClr val="bg2">
            <a:lumMod val="9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5160336"/>
            <a:ext cx="10972800" cy="1143000"/>
          </a:xfrm>
          <a:prstGeom prst="rect">
            <a:avLst/>
          </a:prstGeom>
        </p:spPr>
        <p:txBody>
          <a:bodyPr rtlCol="0" anchor="ctr"/>
          <a:lstStyle>
            <a:lvl1pPr algn="ctr">
              <a:defRPr sz="4500" b="1" cap="none" baseline="0"/>
            </a:lvl1pPr>
            <a:extLst/>
          </a:lstStyle>
          <a:p>
            <a:pPr rtl="0"/>
            <a:r>
              <a:rPr lang="zh-CN" altLang="en-US" noProof="0" smtClean="0"/>
              <a:t>单击此处编辑母版标题样式</a:t>
            </a:r>
            <a:endParaRPr lang="zh-CN" altLang="en-US" noProof="0" dirty="0"/>
          </a:p>
        </p:txBody>
      </p:sp>
      <p:sp>
        <p:nvSpPr>
          <p:cNvPr id="3" name="文本占位符 2"/>
          <p:cNvSpPr>
            <a:spLocks noGrp="1"/>
          </p:cNvSpPr>
          <p:nvPr>
            <p:ph type="body" idx="1"/>
          </p:nvPr>
        </p:nvSpPr>
        <p:spPr>
          <a:xfrm>
            <a:off x="609600" y="328278"/>
            <a:ext cx="5364480" cy="640080"/>
          </a:xfrm>
          <a:prstGeom prst="rect">
            <a:avLst/>
          </a:prstGeom>
          <a:noFill/>
          <a:ln w="10795">
            <a:solidFill>
              <a:schemeClr val="bg1"/>
            </a:solidFill>
            <a:miter lim="800000"/>
          </a:ln>
        </p:spPr>
        <p:txBody>
          <a:bodyPr rtlCol="0" anchor="ctr"/>
          <a:lstStyle>
            <a:lvl1pPr marL="64008" indent="0" algn="l">
              <a:lnSpc>
                <a:spcPct val="100000"/>
              </a:lnSpc>
              <a:spcBef>
                <a:spcPts val="100"/>
              </a:spcBef>
              <a:buNone/>
              <a:defRPr sz="1900" b="1">
                <a:solidFill>
                  <a:schemeClr val="accent1">
                    <a:lumMod val="50000"/>
                  </a:schemeClr>
                </a:solidFill>
              </a:defRPr>
            </a:lvl1pPr>
            <a:lvl2pPr>
              <a:buNone/>
              <a:defRPr sz="2000" b="1"/>
            </a:lvl2pPr>
            <a:lvl3pPr>
              <a:buNone/>
              <a:defRPr sz="1800" b="1"/>
            </a:lvl3pPr>
            <a:lvl4pPr>
              <a:buNone/>
              <a:defRPr sz="1600" b="1"/>
            </a:lvl4pPr>
            <a:lvl5pPr>
              <a:buNone/>
              <a:defRPr sz="1600" b="1"/>
            </a:lvl5pPr>
            <a:extLst/>
          </a:lstStyle>
          <a:p>
            <a:pPr lvl="0" rtl="0" eaLnBrk="1" latinLnBrk="0" hangingPunct="1"/>
            <a:r>
              <a:rPr lang="zh-CN" altLang="en-US" noProof="0" smtClean="0"/>
              <a:t>单击此处编辑母版文本样式</a:t>
            </a:r>
          </a:p>
        </p:txBody>
      </p:sp>
      <p:sp>
        <p:nvSpPr>
          <p:cNvPr id="5" name="内容占位符 4"/>
          <p:cNvSpPr>
            <a:spLocks noGrp="1"/>
          </p:cNvSpPr>
          <p:nvPr>
            <p:ph sz="quarter" idx="2"/>
          </p:nvPr>
        </p:nvSpPr>
        <p:spPr>
          <a:xfrm>
            <a:off x="609600" y="969336"/>
            <a:ext cx="5364480" cy="4114800"/>
          </a:xfrm>
          <a:prstGeom prst="rect">
            <a:avLst/>
          </a:prstGeom>
          <a:ln w="10795">
            <a:solidFill>
              <a:schemeClr val="bg1"/>
            </a:solidFill>
            <a:prstDash val="dash"/>
            <a:miter lim="800000"/>
          </a:ln>
        </p:spPr>
        <p:txBody>
          <a:bodyPr rtlCol="0"/>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rtl="0" eaLnBrk="1" latinLnBrk="0" hangingPunct="1"/>
            <a:r>
              <a:rPr lang="zh-CN" altLang="en-US" noProof="0" smtClean="0"/>
              <a:t>单击此处编辑母版文本样式</a:t>
            </a:r>
          </a:p>
          <a:p>
            <a:pPr lvl="1" rtl="0" eaLnBrk="1" latinLnBrk="0" hangingPunct="1"/>
            <a:r>
              <a:rPr lang="zh-CN" altLang="en-US" noProof="0" smtClean="0"/>
              <a:t>第二级</a:t>
            </a:r>
          </a:p>
          <a:p>
            <a:pPr lvl="2" rtl="0" eaLnBrk="1" latinLnBrk="0" hangingPunct="1"/>
            <a:r>
              <a:rPr lang="zh-CN" altLang="en-US" noProof="0" smtClean="0"/>
              <a:t>第三级</a:t>
            </a:r>
          </a:p>
          <a:p>
            <a:pPr lvl="3" rtl="0" eaLnBrk="1" latinLnBrk="0" hangingPunct="1"/>
            <a:r>
              <a:rPr lang="zh-CN" altLang="en-US" noProof="0" smtClean="0"/>
              <a:t>第四级</a:t>
            </a:r>
          </a:p>
          <a:p>
            <a:pPr lvl="4" rtl="0" eaLnBrk="1" latinLnBrk="0" hangingPunct="1"/>
            <a:r>
              <a:rPr lang="zh-CN" altLang="en-US" noProof="0" smtClean="0"/>
              <a:t>第五级</a:t>
            </a:r>
            <a:endParaRPr kumimoji="0" lang="zh-CN" altLang="en-US" noProof="0" dirty="0"/>
          </a:p>
        </p:txBody>
      </p:sp>
      <p:sp>
        <p:nvSpPr>
          <p:cNvPr id="4" name="文本占位符 3"/>
          <p:cNvSpPr>
            <a:spLocks noGrp="1"/>
          </p:cNvSpPr>
          <p:nvPr>
            <p:ph type="body" sz="half" idx="3"/>
          </p:nvPr>
        </p:nvSpPr>
        <p:spPr>
          <a:xfrm>
            <a:off x="6217920" y="328278"/>
            <a:ext cx="5364480" cy="640080"/>
          </a:xfrm>
          <a:prstGeom prst="rect">
            <a:avLst/>
          </a:prstGeom>
          <a:noFill/>
          <a:ln w="10795">
            <a:solidFill>
              <a:schemeClr val="bg1"/>
            </a:solidFill>
            <a:miter lim="800000"/>
          </a:ln>
        </p:spPr>
        <p:txBody>
          <a:bodyPr rtlCol="0" anchor="ctr"/>
          <a:lstStyle>
            <a:lvl1pPr marL="64008" indent="0" algn="l">
              <a:lnSpc>
                <a:spcPct val="100000"/>
              </a:lnSpc>
              <a:spcBef>
                <a:spcPts val="100"/>
              </a:spcBef>
              <a:buNone/>
              <a:defRPr sz="1900" b="1">
                <a:solidFill>
                  <a:schemeClr val="accent1">
                    <a:lumMod val="50000"/>
                  </a:schemeClr>
                </a:solidFill>
              </a:defRPr>
            </a:lvl1pPr>
            <a:lvl2pPr>
              <a:buNone/>
              <a:defRPr sz="2000" b="1"/>
            </a:lvl2pPr>
            <a:lvl3pPr>
              <a:buNone/>
              <a:defRPr sz="1800" b="1"/>
            </a:lvl3pPr>
            <a:lvl4pPr>
              <a:buNone/>
              <a:defRPr sz="1600" b="1"/>
            </a:lvl4pPr>
            <a:lvl5pPr>
              <a:buNone/>
              <a:defRPr sz="1600" b="1"/>
            </a:lvl5pPr>
            <a:extLst/>
          </a:lstStyle>
          <a:p>
            <a:pPr lvl="0" rtl="0" eaLnBrk="1" latinLnBrk="0" hangingPunct="1"/>
            <a:r>
              <a:rPr lang="zh-CN" altLang="en-US" noProof="0" smtClean="0"/>
              <a:t>单击此处编辑母版文本样式</a:t>
            </a:r>
          </a:p>
        </p:txBody>
      </p:sp>
      <p:sp>
        <p:nvSpPr>
          <p:cNvPr id="6" name="内容占位符 5"/>
          <p:cNvSpPr>
            <a:spLocks noGrp="1"/>
          </p:cNvSpPr>
          <p:nvPr>
            <p:ph sz="quarter" idx="4"/>
          </p:nvPr>
        </p:nvSpPr>
        <p:spPr>
          <a:xfrm>
            <a:off x="6217920" y="969336"/>
            <a:ext cx="5364480" cy="4114800"/>
          </a:xfrm>
          <a:prstGeom prst="rect">
            <a:avLst/>
          </a:prstGeom>
          <a:ln w="10795">
            <a:solidFill>
              <a:schemeClr val="bg1"/>
            </a:solidFill>
            <a:prstDash val="dash"/>
            <a:miter lim="800000"/>
          </a:ln>
        </p:spPr>
        <p:txBody>
          <a:bodyPr rtlCol="0"/>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rtl="0" eaLnBrk="1" latinLnBrk="0" hangingPunct="1"/>
            <a:r>
              <a:rPr lang="zh-CN" altLang="en-US" noProof="0" smtClean="0"/>
              <a:t>单击此处编辑母版文本样式</a:t>
            </a:r>
          </a:p>
          <a:p>
            <a:pPr lvl="1" rtl="0" eaLnBrk="1" latinLnBrk="0" hangingPunct="1"/>
            <a:r>
              <a:rPr lang="zh-CN" altLang="en-US" noProof="0" smtClean="0"/>
              <a:t>第二级</a:t>
            </a:r>
          </a:p>
          <a:p>
            <a:pPr lvl="2" rtl="0" eaLnBrk="1" latinLnBrk="0" hangingPunct="1"/>
            <a:r>
              <a:rPr lang="zh-CN" altLang="en-US" noProof="0" smtClean="0"/>
              <a:t>第三级</a:t>
            </a:r>
          </a:p>
          <a:p>
            <a:pPr lvl="3" rtl="0" eaLnBrk="1" latinLnBrk="0" hangingPunct="1"/>
            <a:r>
              <a:rPr lang="zh-CN" altLang="en-US" noProof="0" smtClean="0"/>
              <a:t>第四级</a:t>
            </a:r>
          </a:p>
          <a:p>
            <a:pPr lvl="4" rtl="0" eaLnBrk="1" latinLnBrk="0" hangingPunct="1"/>
            <a:r>
              <a:rPr lang="zh-CN" altLang="en-US" noProof="0" smtClean="0"/>
              <a:t>第五级</a:t>
            </a:r>
            <a:endParaRPr kumimoji="0" lang="zh-CN" altLang="en-US" noProof="0" dirty="0"/>
          </a:p>
        </p:txBody>
      </p:sp>
      <p:sp>
        <p:nvSpPr>
          <p:cNvPr id="7" name="日期占位符 6"/>
          <p:cNvSpPr>
            <a:spLocks noGrp="1"/>
          </p:cNvSpPr>
          <p:nvPr>
            <p:ph type="dt" sz="half" idx="10"/>
          </p:nvPr>
        </p:nvSpPr>
        <p:spPr>
          <a:xfrm>
            <a:off x="4775200" y="6305550"/>
            <a:ext cx="2844800" cy="476250"/>
          </a:xfrm>
          <a:prstGeom prst="rect">
            <a:avLst/>
          </a:prstGeom>
        </p:spPr>
        <p:txBody>
          <a:bodyPr rtlCol="0"/>
          <a:lstStyle/>
          <a:p>
            <a:pPr rtl="0"/>
            <a:fld id="{CDEDF3FF-2EAF-4364-8B10-DA90030B5E08}" type="datetime1">
              <a:rPr lang="zh-CN" altLang="en-US" noProof="0" smtClean="0"/>
              <a:t>2020/5/23</a:t>
            </a:fld>
            <a:endParaRPr lang="zh-CN" altLang="en-US" noProof="0" dirty="0"/>
          </a:p>
        </p:txBody>
      </p:sp>
      <p:sp>
        <p:nvSpPr>
          <p:cNvPr id="8" name="页脚占位符 7"/>
          <p:cNvSpPr>
            <a:spLocks noGrp="1"/>
          </p:cNvSpPr>
          <p:nvPr>
            <p:ph type="ftr" sz="quarter" idx="11"/>
          </p:nvPr>
        </p:nvSpPr>
        <p:spPr>
          <a:xfrm>
            <a:off x="7620000" y="6305550"/>
            <a:ext cx="3860800" cy="476250"/>
          </a:xfrm>
          <a:prstGeom prst="rect">
            <a:avLst/>
          </a:prstGeom>
        </p:spPr>
        <p:txBody>
          <a:bodyPr rtlCol="0"/>
          <a:lstStyle/>
          <a:p>
            <a:pPr rtl="0"/>
            <a:r>
              <a:rPr lang="zh-CN" altLang="en-US" noProof="0" dirty="0"/>
              <a:t>添加页脚</a:t>
            </a:r>
          </a:p>
        </p:txBody>
      </p:sp>
      <p:sp>
        <p:nvSpPr>
          <p:cNvPr id="9" name="幻灯片编号占位符 8"/>
          <p:cNvSpPr>
            <a:spLocks noGrp="1"/>
          </p:cNvSpPr>
          <p:nvPr>
            <p:ph type="sldNum" sz="quarter" idx="12"/>
          </p:nvPr>
        </p:nvSpPr>
        <p:spPr>
          <a:xfrm>
            <a:off x="11484864" y="6305550"/>
            <a:ext cx="609600" cy="476250"/>
          </a:xfrm>
          <a:prstGeom prst="rect">
            <a:avLst/>
          </a:prstGeom>
        </p:spPr>
        <p:txBody>
          <a:bodyPr rtlCol="0"/>
          <a:lstStyle/>
          <a:p>
            <a:pPr rtl="0"/>
            <a:fld id="{401CF334-2D5C-4859-84A6-CA7E6E43FAEB}" type="slidenum">
              <a:rPr lang="en-US" altLang="zh-CN" noProof="0" smtClean="0"/>
              <a:t>‹#›</a:t>
            </a:fld>
            <a:endParaRPr lang="zh-CN" altLang="en-US" noProof="0" dirty="0"/>
          </a:p>
        </p:txBody>
      </p:sp>
    </p:spTree>
    <p:extLst>
      <p:ext uri="{BB962C8B-B14F-4D97-AF65-F5344CB8AC3E}">
        <p14:creationId xmlns:p14="http://schemas.microsoft.com/office/powerpoint/2010/main" val="235893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914144" y="274320"/>
            <a:ext cx="9997440" cy="1143000"/>
          </a:xfrm>
          <a:prstGeom prst="rect">
            <a:avLst/>
          </a:prstGeom>
        </p:spPr>
        <p:txBody>
          <a:bodyPr rtlCol="0" anchor="ctr"/>
          <a:lstStyle/>
          <a:p>
            <a:pPr rtl="0"/>
            <a:r>
              <a:rPr lang="zh-CN" altLang="en-US" noProof="0" smtClean="0"/>
              <a:t>单击此处编辑母版标题样式</a:t>
            </a:r>
            <a:endParaRPr lang="zh-CN" altLang="en-US" noProof="0" dirty="0"/>
          </a:p>
        </p:txBody>
      </p:sp>
      <p:sp>
        <p:nvSpPr>
          <p:cNvPr id="3" name="日期占位符 2"/>
          <p:cNvSpPr>
            <a:spLocks noGrp="1"/>
          </p:cNvSpPr>
          <p:nvPr>
            <p:ph type="dt" sz="half" idx="10"/>
          </p:nvPr>
        </p:nvSpPr>
        <p:spPr>
          <a:xfrm>
            <a:off x="4775200" y="6305550"/>
            <a:ext cx="2844800" cy="476250"/>
          </a:xfrm>
          <a:prstGeom prst="rect">
            <a:avLst/>
          </a:prstGeom>
        </p:spPr>
        <p:txBody>
          <a:bodyPr rtlCol="0"/>
          <a:lstStyle/>
          <a:p>
            <a:pPr rtl="0"/>
            <a:fld id="{AF8D9131-4766-48A2-9647-AFBF0E82676D}" type="datetime1">
              <a:rPr lang="zh-CN" altLang="en-US" noProof="0" smtClean="0"/>
              <a:t>2020/5/23</a:t>
            </a:fld>
            <a:endParaRPr lang="zh-CN" altLang="en-US" noProof="0" dirty="0"/>
          </a:p>
        </p:txBody>
      </p:sp>
      <p:sp>
        <p:nvSpPr>
          <p:cNvPr id="4" name="页脚占位符 3"/>
          <p:cNvSpPr>
            <a:spLocks noGrp="1"/>
          </p:cNvSpPr>
          <p:nvPr>
            <p:ph type="ftr" sz="quarter" idx="11"/>
          </p:nvPr>
        </p:nvSpPr>
        <p:spPr>
          <a:xfrm>
            <a:off x="7620000" y="6305550"/>
            <a:ext cx="3860800" cy="476250"/>
          </a:xfrm>
          <a:prstGeom prst="rect">
            <a:avLst/>
          </a:prstGeom>
        </p:spPr>
        <p:txBody>
          <a:bodyPr rtlCol="0"/>
          <a:lstStyle/>
          <a:p>
            <a:pPr rtl="0"/>
            <a:r>
              <a:rPr lang="zh-CN" altLang="en-US" noProof="0" dirty="0"/>
              <a:t>添加页脚</a:t>
            </a:r>
          </a:p>
        </p:txBody>
      </p:sp>
      <p:sp>
        <p:nvSpPr>
          <p:cNvPr id="5" name="幻灯片编号占位符 4"/>
          <p:cNvSpPr>
            <a:spLocks noGrp="1"/>
          </p:cNvSpPr>
          <p:nvPr>
            <p:ph type="sldNum" sz="quarter" idx="12"/>
          </p:nvPr>
        </p:nvSpPr>
        <p:spPr>
          <a:xfrm>
            <a:off x="11484864" y="6305550"/>
            <a:ext cx="609600" cy="476250"/>
          </a:xfrm>
          <a:prstGeom prst="rect">
            <a:avLst/>
          </a:prstGeom>
        </p:spPr>
        <p:txBody>
          <a:bodyPr rtlCol="0"/>
          <a:lstStyle/>
          <a:p>
            <a:pPr rtl="0"/>
            <a:fld id="{401CF334-2D5C-4859-84A6-CA7E6E43FAEB}" type="slidenum">
              <a:rPr lang="en-US" altLang="zh-CN" noProof="0" smtClean="0"/>
              <a:t>‹#›</a:t>
            </a:fld>
            <a:endParaRPr lang="zh-CN" altLang="en-US" noProof="0" dirty="0"/>
          </a:p>
        </p:txBody>
      </p:sp>
    </p:spTree>
    <p:extLst>
      <p:ext uri="{BB962C8B-B14F-4D97-AF65-F5344CB8AC3E}">
        <p14:creationId xmlns:p14="http://schemas.microsoft.com/office/powerpoint/2010/main" val="86065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775200" y="6305550"/>
            <a:ext cx="2844800" cy="476250"/>
          </a:xfrm>
          <a:prstGeom prst="rect">
            <a:avLst/>
          </a:prstGeom>
        </p:spPr>
        <p:txBody>
          <a:bodyPr rtlCol="0"/>
          <a:lstStyle/>
          <a:p>
            <a:pPr rtl="0"/>
            <a:fld id="{97B6AF74-B4B4-4341-9347-914D1014A41A}" type="datetime1">
              <a:rPr lang="zh-CN" altLang="en-US" noProof="0" smtClean="0"/>
              <a:t>2020/5/23</a:t>
            </a:fld>
            <a:endParaRPr lang="zh-CN" altLang="en-US" noProof="0" dirty="0"/>
          </a:p>
        </p:txBody>
      </p:sp>
      <p:sp>
        <p:nvSpPr>
          <p:cNvPr id="3" name="页脚占位符 2"/>
          <p:cNvSpPr>
            <a:spLocks noGrp="1"/>
          </p:cNvSpPr>
          <p:nvPr>
            <p:ph type="ftr" sz="quarter" idx="11"/>
          </p:nvPr>
        </p:nvSpPr>
        <p:spPr>
          <a:xfrm>
            <a:off x="7620000" y="6305550"/>
            <a:ext cx="3860800" cy="476250"/>
          </a:xfrm>
          <a:prstGeom prst="rect">
            <a:avLst/>
          </a:prstGeom>
        </p:spPr>
        <p:txBody>
          <a:bodyPr rtlCol="0"/>
          <a:lstStyle/>
          <a:p>
            <a:pPr rtl="0"/>
            <a:r>
              <a:rPr lang="zh-CN" altLang="en-US" noProof="0" dirty="0"/>
              <a:t>添加页脚</a:t>
            </a:r>
          </a:p>
        </p:txBody>
      </p:sp>
      <p:sp>
        <p:nvSpPr>
          <p:cNvPr id="4" name="幻灯片编号占位符 3"/>
          <p:cNvSpPr>
            <a:spLocks noGrp="1"/>
          </p:cNvSpPr>
          <p:nvPr>
            <p:ph type="sldNum" sz="quarter" idx="12"/>
          </p:nvPr>
        </p:nvSpPr>
        <p:spPr>
          <a:xfrm>
            <a:off x="11484864" y="6305550"/>
            <a:ext cx="609600" cy="476250"/>
          </a:xfrm>
          <a:prstGeom prst="rect">
            <a:avLst/>
          </a:prstGeom>
        </p:spPr>
        <p:txBody>
          <a:bodyPr rtlCol="0"/>
          <a:lstStyle/>
          <a:p>
            <a:pPr rtl="0"/>
            <a:fld id="{401CF334-2D5C-4859-84A6-CA7E6E43FAEB}" type="slidenum">
              <a:rPr lang="en-US" altLang="zh-CN" noProof="0" smtClean="0"/>
              <a:t>‹#›</a:t>
            </a:fld>
            <a:endParaRPr lang="zh-CN" altLang="en-US" noProof="0" dirty="0"/>
          </a:p>
        </p:txBody>
      </p:sp>
    </p:spTree>
    <p:extLst>
      <p:ext uri="{BB962C8B-B14F-4D97-AF65-F5344CB8AC3E}">
        <p14:creationId xmlns:p14="http://schemas.microsoft.com/office/powerpoint/2010/main" val="86097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带题注的内容">
    <p:bg>
      <p:bgPr>
        <a:solidFill>
          <a:schemeClr val="bg2">
            <a:lumMod val="9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16778"/>
            <a:ext cx="5080000" cy="1162050"/>
          </a:xfrm>
          <a:prstGeom prst="rect">
            <a:avLst/>
          </a:prstGeom>
          <a:ln>
            <a:noFill/>
          </a:ln>
        </p:spPr>
        <p:txBody>
          <a:bodyPr rtlCol="0" anchor="b"/>
          <a:lstStyle>
            <a:lvl1pPr algn="l">
              <a:lnSpc>
                <a:spcPts val="2000"/>
              </a:lnSpc>
              <a:buNone/>
              <a:defRPr sz="2200" b="1" cap="all" baseline="0"/>
            </a:lvl1pPr>
            <a:extLst/>
          </a:lstStyle>
          <a:p>
            <a:pPr rtl="0"/>
            <a:r>
              <a:rPr lang="zh-CN" altLang="en-US" noProof="0" smtClean="0"/>
              <a:t>单击此处编辑母版标题样式</a:t>
            </a:r>
            <a:endParaRPr lang="zh-CN" altLang="en-US" noProof="0" dirty="0"/>
          </a:p>
        </p:txBody>
      </p:sp>
      <p:sp>
        <p:nvSpPr>
          <p:cNvPr id="3" name="文本占位符 2"/>
          <p:cNvSpPr>
            <a:spLocks noGrp="1"/>
          </p:cNvSpPr>
          <p:nvPr>
            <p:ph type="body" idx="2"/>
          </p:nvPr>
        </p:nvSpPr>
        <p:spPr>
          <a:xfrm>
            <a:off x="609600" y="1406964"/>
            <a:ext cx="5080000" cy="698500"/>
          </a:xfrm>
          <a:prstGeom prst="rect">
            <a:avLst/>
          </a:prstGeom>
        </p:spPr>
        <p:txBody>
          <a:bodyPr rtlCol="0"/>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rtl="0" eaLnBrk="1" latinLnBrk="0" hangingPunct="1"/>
            <a:r>
              <a:rPr lang="zh-CN" altLang="en-US" noProof="0" smtClean="0"/>
              <a:t>单击此处编辑母版文本样式</a:t>
            </a:r>
          </a:p>
        </p:txBody>
      </p:sp>
      <p:sp>
        <p:nvSpPr>
          <p:cNvPr id="4" name="内容占位符 3"/>
          <p:cNvSpPr>
            <a:spLocks noGrp="1"/>
          </p:cNvSpPr>
          <p:nvPr>
            <p:ph sz="half" idx="1"/>
          </p:nvPr>
        </p:nvSpPr>
        <p:spPr>
          <a:xfrm>
            <a:off x="609600" y="2133601"/>
            <a:ext cx="10871200" cy="3992563"/>
          </a:xfrm>
          <a:prstGeom prst="rect">
            <a:avLst/>
          </a:prstGeom>
        </p:spPr>
        <p:txBody>
          <a:bodyPr rtlCol="0"/>
          <a:lstStyle>
            <a:lvl1pPr>
              <a:defRPr sz="3200"/>
            </a:lvl1pPr>
            <a:lvl2pPr>
              <a:defRPr sz="2800"/>
            </a:lvl2pPr>
            <a:lvl3pPr>
              <a:defRPr sz="2400"/>
            </a:lvl3pPr>
            <a:lvl4pPr>
              <a:defRPr sz="2000"/>
            </a:lvl4pPr>
            <a:lvl5pPr>
              <a:defRPr sz="2000"/>
            </a:lvl5pPr>
            <a:extLst/>
          </a:lstStyle>
          <a:p>
            <a:pPr lvl="0" rtl="0" eaLnBrk="1" latinLnBrk="0" hangingPunct="1"/>
            <a:r>
              <a:rPr lang="zh-CN" altLang="en-US" noProof="0" smtClean="0"/>
              <a:t>单击此处编辑母版文本样式</a:t>
            </a:r>
          </a:p>
          <a:p>
            <a:pPr lvl="1" rtl="0" eaLnBrk="1" latinLnBrk="0" hangingPunct="1"/>
            <a:r>
              <a:rPr lang="zh-CN" altLang="en-US" noProof="0" smtClean="0"/>
              <a:t>第二级</a:t>
            </a:r>
          </a:p>
          <a:p>
            <a:pPr lvl="2" rtl="0" eaLnBrk="1" latinLnBrk="0" hangingPunct="1"/>
            <a:r>
              <a:rPr lang="zh-CN" altLang="en-US" noProof="0" smtClean="0"/>
              <a:t>第三级</a:t>
            </a:r>
          </a:p>
          <a:p>
            <a:pPr lvl="3" rtl="0" eaLnBrk="1" latinLnBrk="0" hangingPunct="1"/>
            <a:r>
              <a:rPr lang="zh-CN" altLang="en-US" noProof="0" smtClean="0"/>
              <a:t>第四级</a:t>
            </a:r>
          </a:p>
          <a:p>
            <a:pPr lvl="4" rtl="0" eaLnBrk="1" latinLnBrk="0" hangingPunct="1"/>
            <a:r>
              <a:rPr lang="zh-CN" altLang="en-US" noProof="0" smtClean="0"/>
              <a:t>第五级</a:t>
            </a:r>
            <a:endParaRPr kumimoji="0" lang="zh-CN" altLang="en-US" noProof="0" dirty="0"/>
          </a:p>
        </p:txBody>
      </p:sp>
      <p:sp>
        <p:nvSpPr>
          <p:cNvPr id="5" name="日期占位符 4"/>
          <p:cNvSpPr>
            <a:spLocks noGrp="1"/>
          </p:cNvSpPr>
          <p:nvPr>
            <p:ph type="dt" sz="half" idx="10"/>
          </p:nvPr>
        </p:nvSpPr>
        <p:spPr>
          <a:xfrm>
            <a:off x="4775200" y="6305550"/>
            <a:ext cx="2844800" cy="476250"/>
          </a:xfrm>
          <a:prstGeom prst="rect">
            <a:avLst/>
          </a:prstGeom>
        </p:spPr>
        <p:txBody>
          <a:bodyPr rtlCol="0"/>
          <a:lstStyle/>
          <a:p>
            <a:pPr rtl="0"/>
            <a:fld id="{A85EC2F4-CA47-4D5F-8673-ACB39F31C073}" type="datetime1">
              <a:rPr lang="zh-CN" altLang="en-US" noProof="0" smtClean="0"/>
              <a:t>2020/5/23</a:t>
            </a:fld>
            <a:endParaRPr lang="zh-CN" altLang="en-US" noProof="0" dirty="0"/>
          </a:p>
        </p:txBody>
      </p:sp>
      <p:sp>
        <p:nvSpPr>
          <p:cNvPr id="6" name="页脚占位符 5"/>
          <p:cNvSpPr>
            <a:spLocks noGrp="1"/>
          </p:cNvSpPr>
          <p:nvPr>
            <p:ph type="ftr" sz="quarter" idx="11"/>
          </p:nvPr>
        </p:nvSpPr>
        <p:spPr>
          <a:xfrm>
            <a:off x="7620000" y="6305550"/>
            <a:ext cx="3860800" cy="476250"/>
          </a:xfrm>
          <a:prstGeom prst="rect">
            <a:avLst/>
          </a:prstGeom>
        </p:spPr>
        <p:txBody>
          <a:bodyPr rtlCol="0"/>
          <a:lstStyle/>
          <a:p>
            <a:pPr rtl="0"/>
            <a:r>
              <a:rPr lang="zh-CN" altLang="en-US" noProof="0" dirty="0"/>
              <a:t>添加页脚</a:t>
            </a:r>
          </a:p>
        </p:txBody>
      </p:sp>
      <p:sp>
        <p:nvSpPr>
          <p:cNvPr id="7" name="幻灯片编号占位符 6"/>
          <p:cNvSpPr>
            <a:spLocks noGrp="1"/>
          </p:cNvSpPr>
          <p:nvPr>
            <p:ph type="sldNum" sz="quarter" idx="12"/>
          </p:nvPr>
        </p:nvSpPr>
        <p:spPr>
          <a:xfrm>
            <a:off x="11484864" y="6305550"/>
            <a:ext cx="609600" cy="476250"/>
          </a:xfrm>
          <a:prstGeom prst="rect">
            <a:avLst/>
          </a:prstGeom>
        </p:spPr>
        <p:txBody>
          <a:bodyPr rtlCol="0"/>
          <a:lstStyle/>
          <a:p>
            <a:pPr rtl="0"/>
            <a:fld id="{401CF334-2D5C-4859-84A6-CA7E6E43FAEB}" type="slidenum">
              <a:rPr lang="en-US" altLang="zh-CN" noProof="0" smtClean="0"/>
              <a:t>‹#›</a:t>
            </a:fld>
            <a:endParaRPr lang="zh-CN" altLang="en-US" noProof="0" dirty="0"/>
          </a:p>
        </p:txBody>
      </p:sp>
    </p:spTree>
    <p:extLst>
      <p:ext uri="{BB962C8B-B14F-4D97-AF65-F5344CB8AC3E}">
        <p14:creationId xmlns:p14="http://schemas.microsoft.com/office/powerpoint/2010/main" val="54254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bg>
      <p:bgPr>
        <a:solidFill>
          <a:schemeClr val="bg2">
            <a:lumMod val="9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849195" y="1066800"/>
            <a:ext cx="3657600" cy="1981200"/>
          </a:xfrm>
          <a:prstGeom prst="rect">
            <a:avLst/>
          </a:prstGeom>
        </p:spPr>
        <p:txBody>
          <a:bodyPr rtlCol="0" anchor="b">
            <a:noAutofit/>
          </a:bodyPr>
          <a:lstStyle>
            <a:lvl1pPr algn="l">
              <a:buNone/>
              <a:defRPr sz="2100" b="1">
                <a:effectLst/>
                <a:latin typeface="Microsoft YaHei UI" panose="020B0503020204020204" pitchFamily="34" charset="-122"/>
                <a:ea typeface="Microsoft YaHei UI" panose="020B0503020204020204" pitchFamily="34" charset="-122"/>
              </a:defRPr>
            </a:lvl1pPr>
            <a:extLst/>
          </a:lstStyle>
          <a:p>
            <a:pPr rtl="0"/>
            <a:r>
              <a:rPr lang="zh-CN" altLang="en-US" noProof="0" smtClean="0"/>
              <a:t>单击此处编辑母版标题样式</a:t>
            </a:r>
            <a:endParaRPr lang="zh-CN" altLang="en-US" noProof="0" dirty="0"/>
          </a:p>
        </p:txBody>
      </p:sp>
      <p:sp>
        <p:nvSpPr>
          <p:cNvPr id="8" name="矩形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zh-CN" altLang="en-US" sz="3200" kern="1200" noProof="0" dirty="0">
              <a:solidFill>
                <a:schemeClr val="tx1"/>
              </a:solidFill>
              <a:latin typeface="Microsoft YaHei UI" panose="020B0503020204020204" pitchFamily="34" charset="-122"/>
              <a:ea typeface="Microsoft YaHei UI" panose="020B0503020204020204" pitchFamily="34" charset="-122"/>
              <a:cs typeface="+mn-cs"/>
            </a:endParaRPr>
          </a:p>
        </p:txBody>
      </p:sp>
      <p:sp>
        <p:nvSpPr>
          <p:cNvPr id="3" name="图片占位符 2" descr="为添加图像预留的空占位符。单击占位符，选择要添加的图像。"/>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rtlCol="0" anchor="t"/>
          <a:lstStyle>
            <a:lvl1pPr marL="0" indent="0" algn="l" eaLnBrk="1" latinLnBrk="0" hangingPunct="1">
              <a:buNone/>
              <a:defRPr sz="3200">
                <a:latin typeface="Microsoft YaHei UI" panose="020B0503020204020204" pitchFamily="34" charset="-122"/>
                <a:ea typeface="Microsoft YaHei UI" panose="020B0503020204020204" pitchFamily="34" charset="-122"/>
              </a:defRPr>
            </a:lvl1pPr>
            <a:extLst/>
          </a:lstStyle>
          <a:p>
            <a:pPr marL="0" algn="l" rtl="0" eaLnBrk="1" latinLnBrk="0" hangingPunct="1"/>
            <a:r>
              <a:rPr lang="zh-CN" altLang="en-US" noProof="0" smtClean="0"/>
              <a:t>单击图标添加图片</a:t>
            </a:r>
            <a:endParaRPr kumimoji="0" lang="zh-CN" altLang="en-US" noProof="0" dirty="0"/>
          </a:p>
        </p:txBody>
      </p:sp>
      <p:sp>
        <p:nvSpPr>
          <p:cNvPr id="9" name="矩形 1"/>
          <p:cNvSpPr/>
          <p:nvPr/>
        </p:nvSpPr>
        <p:spPr>
          <a:xfrm rot="19468671">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zh-CN" altLang="en-US" sz="1800" noProof="0" dirty="0">
              <a:latin typeface="Microsoft YaHei UI" panose="020B0503020204020204" pitchFamily="34" charset="-122"/>
              <a:ea typeface="Microsoft YaHei UI" panose="020B0503020204020204" pitchFamily="34" charset="-122"/>
            </a:endParaRPr>
          </a:p>
        </p:txBody>
      </p:sp>
      <p:sp>
        <p:nvSpPr>
          <p:cNvPr id="10" name="矩形 2"/>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zh-CN" altLang="en-US" sz="1800" noProof="0" dirty="0">
              <a:latin typeface="Microsoft YaHei UI" panose="020B0503020204020204" pitchFamily="34" charset="-122"/>
              <a:ea typeface="Microsoft YaHei UI" panose="020B0503020204020204" pitchFamily="34" charset="-122"/>
            </a:endParaRPr>
          </a:p>
        </p:txBody>
      </p:sp>
      <p:sp>
        <p:nvSpPr>
          <p:cNvPr id="4" name="文本占位符 3"/>
          <p:cNvSpPr>
            <a:spLocks noGrp="1"/>
          </p:cNvSpPr>
          <p:nvPr>
            <p:ph type="body" sz="half" idx="2"/>
          </p:nvPr>
        </p:nvSpPr>
        <p:spPr>
          <a:xfrm>
            <a:off x="1117600" y="4800600"/>
            <a:ext cx="5892800" cy="762000"/>
          </a:xfrm>
          <a:prstGeom prst="rect">
            <a:avLst/>
          </a:prstGeom>
        </p:spPr>
        <p:txBody>
          <a:bodyPr rtlCol="0" anchor="ctr"/>
          <a:lstStyle>
            <a:lvl1pPr marL="0" indent="0" algn="l">
              <a:lnSpc>
                <a:spcPts val="1600"/>
              </a:lnSpc>
              <a:spcBef>
                <a:spcPts val="0"/>
              </a:spcBef>
              <a:buNone/>
              <a:defRPr sz="1400">
                <a:solidFill>
                  <a:srgbClr val="777777"/>
                </a:solidFill>
                <a:latin typeface="Microsoft YaHei UI" panose="020B0503020204020204" pitchFamily="34" charset="-122"/>
                <a:ea typeface="Microsoft YaHei UI" panose="020B0503020204020204" pitchFamily="34" charset="-122"/>
              </a:defRPr>
            </a:lvl1pPr>
            <a:lvl2pPr>
              <a:defRPr sz="1200"/>
            </a:lvl2pPr>
            <a:lvl3pPr>
              <a:defRPr sz="1000"/>
            </a:lvl3pPr>
            <a:lvl4pPr>
              <a:defRPr sz="900"/>
            </a:lvl4pPr>
            <a:lvl5pPr>
              <a:defRPr sz="900"/>
            </a:lvl5pPr>
            <a:extLst/>
          </a:lstStyle>
          <a:p>
            <a:pPr lvl="0" rtl="0" eaLnBrk="1" latinLnBrk="0" hangingPunct="1"/>
            <a:r>
              <a:rPr lang="zh-CN" altLang="en-US" noProof="0" smtClean="0"/>
              <a:t>单击此处编辑母版文本样式</a:t>
            </a:r>
          </a:p>
        </p:txBody>
      </p:sp>
      <p:sp>
        <p:nvSpPr>
          <p:cNvPr id="5" name="日期占位符 4"/>
          <p:cNvSpPr>
            <a:spLocks noGrp="1"/>
          </p:cNvSpPr>
          <p:nvPr>
            <p:ph type="dt" sz="half" idx="10"/>
          </p:nvPr>
        </p:nvSpPr>
        <p:spPr>
          <a:xfrm>
            <a:off x="4775200" y="6305550"/>
            <a:ext cx="2844800" cy="476250"/>
          </a:xfrm>
          <a:prstGeom prst="rect">
            <a:avLst/>
          </a:prstGeom>
        </p:spPr>
        <p:txBody>
          <a:bodyPr rtlCol="0"/>
          <a:lstStyle>
            <a:lvl1pPr>
              <a:defRPr>
                <a:latin typeface="Microsoft YaHei UI" panose="020B0503020204020204" pitchFamily="34" charset="-122"/>
                <a:ea typeface="Microsoft YaHei UI" panose="020B0503020204020204" pitchFamily="34" charset="-122"/>
              </a:defRPr>
            </a:lvl1pPr>
          </a:lstStyle>
          <a:p>
            <a:fld id="{B99A340D-E1B0-484F-90F8-63F1CCE73155}" type="datetime1">
              <a:rPr lang="zh-CN" altLang="en-US" smtClean="0"/>
              <a:pPr/>
              <a:t>2020/5/23</a:t>
            </a:fld>
            <a:endParaRPr lang="zh-CN" altLang="en-US" dirty="0"/>
          </a:p>
        </p:txBody>
      </p:sp>
      <p:sp>
        <p:nvSpPr>
          <p:cNvPr id="6" name="页脚占位符 5"/>
          <p:cNvSpPr>
            <a:spLocks noGrp="1"/>
          </p:cNvSpPr>
          <p:nvPr>
            <p:ph type="ftr" sz="quarter" idx="11"/>
          </p:nvPr>
        </p:nvSpPr>
        <p:spPr>
          <a:xfrm>
            <a:off x="7620000" y="6305550"/>
            <a:ext cx="3860800" cy="476250"/>
          </a:xfrm>
          <a:prstGeom prst="rect">
            <a:avLst/>
          </a:prstGeom>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7" name="幻灯片编号占位符 6"/>
          <p:cNvSpPr>
            <a:spLocks noGrp="1"/>
          </p:cNvSpPr>
          <p:nvPr>
            <p:ph type="sldNum" sz="quarter" idx="12"/>
          </p:nvPr>
        </p:nvSpPr>
        <p:spPr>
          <a:xfrm>
            <a:off x="11484864" y="6305550"/>
            <a:ext cx="609600" cy="476250"/>
          </a:xfrm>
          <a:prstGeom prst="rect">
            <a:avLst/>
          </a:prstGeom>
        </p:spPr>
        <p:txBody>
          <a:bodyPr rtlCol="0"/>
          <a:lstStyle>
            <a:lvl1pPr>
              <a:defRPr>
                <a:latin typeface="Microsoft YaHei UI" panose="020B0503020204020204" pitchFamily="34" charset="-122"/>
                <a:ea typeface="Microsoft YaHei UI" panose="020B0503020204020204" pitchFamily="34" charset="-122"/>
              </a:defRPr>
            </a:lvl1pPr>
          </a:lstStyle>
          <a:p>
            <a:fld id="{401CF334-2D5C-4859-84A6-CA7E6E43FAEB}" type="slidenum">
              <a:rPr lang="en-US" altLang="zh-CN" smtClean="0"/>
              <a:pPr/>
              <a:t>‹#›</a:t>
            </a:fld>
            <a:endParaRPr lang="zh-CN" altLang="en-US" dirty="0"/>
          </a:p>
        </p:txBody>
      </p:sp>
    </p:spTree>
    <p:extLst>
      <p:ext uri="{BB962C8B-B14F-4D97-AF65-F5344CB8AC3E}">
        <p14:creationId xmlns:p14="http://schemas.microsoft.com/office/powerpoint/2010/main" val="363675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2"/>
      </p:bgRef>
    </p:bg>
    <p:spTree>
      <p:nvGrpSpPr>
        <p:cNvPr id="1" name=""/>
        <p:cNvGrpSpPr/>
        <p:nvPr/>
      </p:nvGrpSpPr>
      <p:grpSpPr>
        <a:xfrm>
          <a:off x="0" y="0"/>
          <a:ext cx="0" cy="0"/>
          <a:chOff x="0" y="0"/>
          <a:chExt cx="0" cy="0"/>
        </a:xfrm>
      </p:grpSpPr>
      <p:grpSp>
        <p:nvGrpSpPr>
          <p:cNvPr id="6" name="组 5"/>
          <p:cNvGrpSpPr/>
          <p:nvPr/>
        </p:nvGrpSpPr>
        <p:grpSpPr>
          <a:xfrm>
            <a:off x="7148" y="-54"/>
            <a:ext cx="12188952" cy="6858054"/>
            <a:chOff x="7148" y="-54"/>
            <a:chExt cx="12188952" cy="6858054"/>
          </a:xfrm>
        </p:grpSpPr>
        <p:sp>
          <p:nvSpPr>
            <p:cNvPr id="4" name="矩形 3"/>
            <p:cNvSpPr/>
            <p:nvPr/>
          </p:nvSpPr>
          <p:spPr>
            <a:xfrm>
              <a:off x="7148" y="0"/>
              <a:ext cx="12188952" cy="6858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5" name="矩形 14"/>
            <p:cNvSpPr/>
            <p:nvPr/>
          </p:nvSpPr>
          <p:spPr bwMode="invGray">
            <a:xfrm>
              <a:off x="1473566" y="-54"/>
              <a:ext cx="96070" cy="6858054"/>
            </a:xfrm>
            <a:prstGeom prst="rect">
              <a:avLst/>
            </a:prstGeom>
            <a:solidFill>
              <a:schemeClr val="bg2">
                <a:lumMod val="10000"/>
              </a:schemeClr>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zh-CN" altLang="en-US" sz="1800" noProof="0" dirty="0">
                <a:latin typeface="Microsoft YaHei UI" panose="020B0503020204020204" pitchFamily="34" charset="-122"/>
                <a:ea typeface="Microsoft YaHei UI" panose="020B0503020204020204" pitchFamily="34" charset="-122"/>
              </a:endParaRPr>
            </a:p>
          </p:txBody>
        </p:sp>
        <p:pic>
          <p:nvPicPr>
            <p:cNvPr id="3" name="图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48" y="0"/>
              <a:ext cx="1495425" cy="6858000"/>
            </a:xfrm>
            <a:prstGeom prst="rect">
              <a:avLst/>
            </a:prstGeom>
          </p:spPr>
        </p:pic>
      </p:grpSp>
      <p:sp>
        <p:nvSpPr>
          <p:cNvPr id="16" name="标题占位符 4"/>
          <p:cNvSpPr>
            <a:spLocks noGrp="1"/>
          </p:cNvSpPr>
          <p:nvPr>
            <p:ph type="title"/>
          </p:nvPr>
        </p:nvSpPr>
        <p:spPr>
          <a:xfrm>
            <a:off x="1914144" y="274638"/>
            <a:ext cx="9997440" cy="1143000"/>
          </a:xfrm>
          <a:prstGeom prst="rect">
            <a:avLst/>
          </a:prstGeom>
        </p:spPr>
        <p:txBody>
          <a:bodyPr rtlCol="0" anchor="ctr">
            <a:normAutofit/>
          </a:bodyPr>
          <a:lstStyle/>
          <a:p>
            <a:pPr rtl="0"/>
            <a:r>
              <a:rPr lang="zh-CN" altLang="en-US" noProof="0" dirty="0"/>
              <a:t>单击此处编辑母版标题样式</a:t>
            </a:r>
          </a:p>
        </p:txBody>
      </p:sp>
      <p:sp>
        <p:nvSpPr>
          <p:cNvPr id="17" name="文本占位符 8"/>
          <p:cNvSpPr>
            <a:spLocks noGrp="1"/>
          </p:cNvSpPr>
          <p:nvPr>
            <p:ph type="body" idx="1"/>
          </p:nvPr>
        </p:nvSpPr>
        <p:spPr>
          <a:xfrm>
            <a:off x="1914144" y="1447800"/>
            <a:ext cx="9997440" cy="4800600"/>
          </a:xfrm>
          <a:prstGeom prst="rect">
            <a:avLst/>
          </a:prstGeom>
        </p:spPr>
        <p:txBody>
          <a:bodyPr rtlCol="0">
            <a:normAutofit/>
          </a:bodyPr>
          <a:lstStyle/>
          <a:p>
            <a:pPr lvl="0" rtl="0" eaLnBrk="1" latinLnBrk="0" hangingPunct="1"/>
            <a:r>
              <a:rPr lang="zh-CN" altLang="en-US" noProof="0" dirty="0"/>
              <a:t>单击此处编辑母版文本样式</a:t>
            </a:r>
          </a:p>
          <a:p>
            <a:pPr lvl="1" rtl="0" eaLnBrk="1" latinLnBrk="0" hangingPunct="1"/>
            <a:r>
              <a:rPr lang="zh-CN" altLang="en-US" noProof="0" dirty="0"/>
              <a:t>第二级</a:t>
            </a:r>
          </a:p>
          <a:p>
            <a:pPr lvl="2" rtl="0" eaLnBrk="1" latinLnBrk="0" hangingPunct="1"/>
            <a:r>
              <a:rPr lang="zh-CN" altLang="en-US" noProof="0" dirty="0"/>
              <a:t>第三级</a:t>
            </a:r>
          </a:p>
          <a:p>
            <a:pPr lvl="3" rtl="0" eaLnBrk="1" latinLnBrk="0" hangingPunct="1"/>
            <a:r>
              <a:rPr lang="zh-CN" altLang="en-US" noProof="0" dirty="0"/>
              <a:t>第四级</a:t>
            </a:r>
          </a:p>
          <a:p>
            <a:pPr lvl="4" rtl="0" eaLnBrk="1" latinLnBrk="0" hangingPunct="1"/>
            <a:r>
              <a:rPr lang="zh-CN" altLang="en-US" noProof="0" dirty="0"/>
              <a:t>第五级</a:t>
            </a:r>
          </a:p>
        </p:txBody>
      </p:sp>
      <p:sp>
        <p:nvSpPr>
          <p:cNvPr id="18" name="日期占位符 23"/>
          <p:cNvSpPr>
            <a:spLocks noGrp="1"/>
          </p:cNvSpPr>
          <p:nvPr>
            <p:ph type="dt" sz="half" idx="2"/>
          </p:nvPr>
        </p:nvSpPr>
        <p:spPr>
          <a:xfrm>
            <a:off x="4775200" y="6305550"/>
            <a:ext cx="2844800" cy="476250"/>
          </a:xfrm>
          <a:prstGeom prst="rect">
            <a:avLst/>
          </a:prstGeom>
        </p:spPr>
        <p:txBody>
          <a:bodyPr rtlCol="0" anchor="b"/>
          <a:lstStyle>
            <a:lvl1pPr algn="r" eaLnBrk="1" latinLnBrk="0" hangingPunct="1">
              <a:defRPr kumimoji="0" sz="1100">
                <a:solidFill>
                  <a:schemeClr val="tx2"/>
                </a:solidFill>
                <a:latin typeface="Microsoft YaHei UI" panose="020B0503020204020204" pitchFamily="34" charset="-122"/>
                <a:ea typeface="Microsoft YaHei UI" panose="020B0503020204020204" pitchFamily="34" charset="-122"/>
              </a:defRPr>
            </a:lvl1pPr>
            <a:extLst/>
          </a:lstStyle>
          <a:p>
            <a:fld id="{AF77EB63-F1B5-4A7C-9F60-6B645F3E1BBF}" type="datetime1">
              <a:rPr lang="zh-CN" altLang="en-US" noProof="0" smtClean="0"/>
              <a:t>2020/5/23</a:t>
            </a:fld>
            <a:endParaRPr lang="zh-CN" altLang="en-US" noProof="0" dirty="0"/>
          </a:p>
        </p:txBody>
      </p:sp>
      <p:sp>
        <p:nvSpPr>
          <p:cNvPr id="19" name="页脚占位符 9"/>
          <p:cNvSpPr>
            <a:spLocks noGrp="1"/>
          </p:cNvSpPr>
          <p:nvPr>
            <p:ph type="ftr" sz="quarter" idx="3"/>
          </p:nvPr>
        </p:nvSpPr>
        <p:spPr>
          <a:xfrm>
            <a:off x="7620000" y="6305550"/>
            <a:ext cx="3860800" cy="476250"/>
          </a:xfrm>
          <a:prstGeom prst="rect">
            <a:avLst/>
          </a:prstGeom>
        </p:spPr>
        <p:txBody>
          <a:bodyPr rtlCol="0" anchor="b"/>
          <a:lstStyle>
            <a:lvl1pPr eaLnBrk="1" latinLnBrk="0" hangingPunct="1">
              <a:defRPr kumimoji="0" sz="1100">
                <a:solidFill>
                  <a:schemeClr val="tx2"/>
                </a:solidFill>
                <a:effectLst/>
                <a:latin typeface="Microsoft YaHei UI" panose="020B0503020204020204" pitchFamily="34" charset="-122"/>
                <a:ea typeface="Microsoft YaHei UI" panose="020B0503020204020204" pitchFamily="34" charset="-122"/>
              </a:defRPr>
            </a:lvl1pPr>
            <a:extLst/>
          </a:lstStyle>
          <a:p>
            <a:r>
              <a:rPr lang="zh-CN" altLang="en-US" noProof="0" dirty="0"/>
              <a:t>添加页脚</a:t>
            </a:r>
          </a:p>
        </p:txBody>
      </p:sp>
      <p:sp>
        <p:nvSpPr>
          <p:cNvPr id="20" name="幻灯片编号占位符 21"/>
          <p:cNvSpPr>
            <a:spLocks noGrp="1"/>
          </p:cNvSpPr>
          <p:nvPr>
            <p:ph type="sldNum" sz="quarter" idx="4"/>
          </p:nvPr>
        </p:nvSpPr>
        <p:spPr>
          <a:xfrm>
            <a:off x="11484864" y="6305550"/>
            <a:ext cx="609600" cy="476250"/>
          </a:xfrm>
          <a:prstGeom prst="rect">
            <a:avLst/>
          </a:prstGeom>
        </p:spPr>
        <p:txBody>
          <a:bodyPr rtlCol="0" anchor="b"/>
          <a:lstStyle>
            <a:lvl1pPr algn="ctr" eaLnBrk="1" latinLnBrk="0" hangingPunct="1">
              <a:defRPr kumimoji="0" sz="1100">
                <a:solidFill>
                  <a:schemeClr val="tx2"/>
                </a:solidFill>
                <a:effectLst/>
                <a:latin typeface="Microsoft YaHei UI" panose="020B0503020204020204" pitchFamily="34" charset="-122"/>
                <a:ea typeface="Microsoft YaHei UI" panose="020B0503020204020204" pitchFamily="34" charset="-122"/>
              </a:defRPr>
            </a:lvl1pPr>
            <a:extLst/>
          </a:lstStyle>
          <a:p>
            <a:fld id="{401CF334-2D5C-4859-84A6-CA7E6E43FAEB}" type="slidenum">
              <a:rPr lang="en-US" altLang="zh-CN" noProof="0" smtClean="0"/>
              <a:pPr/>
              <a:t>‹#›</a:t>
            </a:fld>
            <a:endParaRPr lang="zh-CN" altLang="en-US" noProof="0" dirty="0"/>
          </a:p>
        </p:txBody>
      </p:sp>
    </p:spTree>
    <p:extLst>
      <p:ext uri="{BB962C8B-B14F-4D97-AF65-F5344CB8AC3E}">
        <p14:creationId xmlns:p14="http://schemas.microsoft.com/office/powerpoint/2010/main" val="126003806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4300" b="1" kern="1200">
          <a:solidFill>
            <a:schemeClr val="accent2">
              <a:lumMod val="50000"/>
            </a:schemeClr>
          </a:solidFill>
          <a:effectLst/>
          <a:latin typeface="Microsoft YaHei UI" panose="020B0503020204020204" pitchFamily="34" charset="-122"/>
          <a:ea typeface="Microsoft YaHei UI" panose="020B0503020204020204" pitchFamily="34" charset="-122"/>
          <a:cs typeface="+mj-cs"/>
        </a:defRPr>
      </a:lvl1pPr>
      <a:extLst/>
    </p:titleStyle>
    <p:bodyStyle>
      <a:lvl1pPr marL="365760" indent="-283464" algn="l" rtl="0" eaLnBrk="1" latinLnBrk="0" hangingPunct="1">
        <a:lnSpc>
          <a:spcPct val="100000"/>
        </a:lnSpc>
        <a:spcBef>
          <a:spcPts val="600"/>
        </a:spcBef>
        <a:buClr>
          <a:schemeClr val="accent1">
            <a:lumMod val="50000"/>
          </a:schemeClr>
        </a:buClr>
        <a:buSzPct val="80000"/>
        <a:buFont typeface="Wingdings 2"/>
        <a:buChar char=""/>
        <a:defRPr kumimoji="0" sz="3200" kern="1200">
          <a:solidFill>
            <a:schemeClr val="tx2">
              <a:lumMod val="75000"/>
            </a:schemeClr>
          </a:solidFill>
          <a:latin typeface="Microsoft YaHei UI" panose="020B0503020204020204" pitchFamily="34" charset="-122"/>
          <a:ea typeface="Microsoft YaHei UI" panose="020B0503020204020204" pitchFamily="34" charset="-122"/>
          <a:cs typeface="+mn-cs"/>
        </a:defRPr>
      </a:lvl1pPr>
      <a:lvl2pPr marL="640080" indent="-237744" algn="l" rtl="0" eaLnBrk="1" latinLnBrk="0" hangingPunct="1">
        <a:lnSpc>
          <a:spcPct val="100000"/>
        </a:lnSpc>
        <a:spcBef>
          <a:spcPts val="550"/>
        </a:spcBef>
        <a:buClr>
          <a:schemeClr val="accent1">
            <a:lumMod val="50000"/>
          </a:schemeClr>
        </a:buClr>
        <a:buFont typeface="Verdana"/>
        <a:buChar char="◦"/>
        <a:defRPr kumimoji="0" sz="2800" kern="1200">
          <a:solidFill>
            <a:schemeClr val="tx2">
              <a:lumMod val="75000"/>
            </a:schemeClr>
          </a:solidFill>
          <a:latin typeface="Microsoft YaHei UI" panose="020B0503020204020204" pitchFamily="34" charset="-122"/>
          <a:ea typeface="Microsoft YaHei UI" panose="020B0503020204020204" pitchFamily="34" charset="-122"/>
          <a:cs typeface="+mn-cs"/>
        </a:defRPr>
      </a:lvl2pPr>
      <a:lvl3pPr marL="886968" indent="-228600" algn="l" rtl="0" eaLnBrk="1" latinLnBrk="0" hangingPunct="1">
        <a:lnSpc>
          <a:spcPct val="100000"/>
        </a:lnSpc>
        <a:spcBef>
          <a:spcPct val="20000"/>
        </a:spcBef>
        <a:buClr>
          <a:schemeClr val="accent2">
            <a:lumMod val="75000"/>
          </a:schemeClr>
        </a:buClr>
        <a:buFont typeface="Wingdings 2"/>
        <a:buChar char=""/>
        <a:defRPr kumimoji="0" sz="2400" kern="1200">
          <a:solidFill>
            <a:schemeClr val="tx2">
              <a:lumMod val="75000"/>
            </a:schemeClr>
          </a:solidFill>
          <a:latin typeface="Microsoft YaHei UI" panose="020B0503020204020204" pitchFamily="34" charset="-122"/>
          <a:ea typeface="Microsoft YaHei UI" panose="020B0503020204020204" pitchFamily="34" charset="-122"/>
          <a:cs typeface="+mn-cs"/>
        </a:defRPr>
      </a:lvl3pPr>
      <a:lvl4pPr marL="1097280" indent="-173736" algn="l" rtl="0" eaLnBrk="1" latinLnBrk="0" hangingPunct="1">
        <a:lnSpc>
          <a:spcPct val="100000"/>
        </a:lnSpc>
        <a:spcBef>
          <a:spcPct val="20000"/>
        </a:spcBef>
        <a:buClr>
          <a:schemeClr val="accent3">
            <a:lumMod val="75000"/>
          </a:schemeClr>
        </a:buClr>
        <a:buFont typeface="Wingdings 2"/>
        <a:buChar char=""/>
        <a:defRPr kumimoji="0" sz="2000" kern="1200">
          <a:solidFill>
            <a:schemeClr val="tx2">
              <a:lumMod val="75000"/>
            </a:schemeClr>
          </a:solidFill>
          <a:latin typeface="Microsoft YaHei UI" panose="020B0503020204020204" pitchFamily="34" charset="-122"/>
          <a:ea typeface="Microsoft YaHei UI" panose="020B0503020204020204" pitchFamily="34" charset="-122"/>
          <a:cs typeface="+mn-cs"/>
        </a:defRPr>
      </a:lvl4pPr>
      <a:lvl5pPr marL="1298448" indent="-182880" algn="l" rtl="0" eaLnBrk="1" latinLnBrk="0" hangingPunct="1">
        <a:lnSpc>
          <a:spcPct val="100000"/>
        </a:lnSpc>
        <a:spcBef>
          <a:spcPct val="20000"/>
        </a:spcBef>
        <a:buClr>
          <a:schemeClr val="accent4">
            <a:lumMod val="75000"/>
          </a:schemeClr>
        </a:buClr>
        <a:buFont typeface="Wingdings 2"/>
        <a:buChar char=""/>
        <a:defRPr kumimoji="0" sz="2000" kern="1200">
          <a:solidFill>
            <a:schemeClr val="tx2">
              <a:lumMod val="75000"/>
            </a:schemeClr>
          </a:solidFill>
          <a:latin typeface="Microsoft YaHei UI" panose="020B0503020204020204" pitchFamily="34" charset="-122"/>
          <a:ea typeface="Microsoft YaHei UI" panose="020B0503020204020204" pitchFamily="34" charset="-122"/>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extLst mod="1">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7512" userDrawn="1">
          <p15:clr>
            <a:srgbClr val="F26B43"/>
          </p15:clr>
        </p15:guide>
        <p15:guide id="3" pos="1176" userDrawn="1">
          <p15:clr>
            <a:srgbClr val="F26B43"/>
          </p15:clr>
        </p15:guide>
        <p15:guide id="4" orient="horz" pos="3936" userDrawn="1">
          <p15:clr>
            <a:srgbClr val="F26B43"/>
          </p15:clr>
        </p15:guide>
        <p15:guide id="5" orient="horz" pos="888" userDrawn="1">
          <p15:clr>
            <a:srgbClr val="F26B43"/>
          </p15:clr>
        </p15:guide>
        <p15:guide id="6" orient="horz" pos="16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4.xml"/><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Layout" Target="../diagrams/layout2.xml"/><Relationship Id="rId7" Type="http://schemas.openxmlformats.org/officeDocument/2006/relationships/image" Target="../media/image4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47.png"/><Relationship Id="rId4" Type="http://schemas.openxmlformats.org/officeDocument/2006/relationships/diagramQuickStyle" Target="../diagrams/quickStyle2.xml"/><Relationship Id="rId9"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1627" y="701911"/>
            <a:ext cx="9875520" cy="1060986"/>
          </a:xfrm>
        </p:spPr>
        <p:txBody>
          <a:bodyPr rtlCol="0"/>
          <a:lstStyle/>
          <a:p>
            <a:pPr rtl="0"/>
            <a:r>
              <a:rPr lang="zh-CN" altLang="en-US" dirty="0" smtClean="0"/>
              <a:t>量化策略开发与程序化交易</a:t>
            </a:r>
            <a:endParaRPr lang="zh-CN" altLang="en-US" dirty="0"/>
          </a:p>
        </p:txBody>
      </p:sp>
      <p:sp>
        <p:nvSpPr>
          <p:cNvPr id="3" name="副标题 2"/>
          <p:cNvSpPr>
            <a:spLocks noGrp="1"/>
          </p:cNvSpPr>
          <p:nvPr>
            <p:ph type="subTitle" idx="1"/>
          </p:nvPr>
        </p:nvSpPr>
        <p:spPr>
          <a:xfrm>
            <a:off x="1201627" y="3584270"/>
            <a:ext cx="9875520" cy="641740"/>
          </a:xfrm>
        </p:spPr>
        <p:txBody>
          <a:bodyPr rtlCol="0"/>
          <a:lstStyle/>
          <a:p>
            <a:r>
              <a:rPr lang="zh-CN" altLang="en-US" dirty="0" smtClean="0"/>
              <a:t>量化投资策略原理模块之一：</a:t>
            </a:r>
            <a:r>
              <a:rPr lang="en-US" altLang="zh-CN" sz="2800" dirty="0">
                <a:solidFill>
                  <a:srgbClr val="FF0000"/>
                </a:solidFill>
                <a:latin typeface="黑体" panose="02010609060101010101" pitchFamily="49" charset="-122"/>
                <a:ea typeface="黑体" panose="02010609060101010101" pitchFamily="49" charset="-122"/>
              </a:rPr>
              <a:t>Alpha</a:t>
            </a:r>
            <a:r>
              <a:rPr lang="zh-CN" altLang="en-US" sz="2800" dirty="0">
                <a:solidFill>
                  <a:srgbClr val="FF0000"/>
                </a:solidFill>
                <a:latin typeface="黑体" panose="02010609060101010101" pitchFamily="49" charset="-122"/>
                <a:ea typeface="黑体" panose="02010609060101010101" pitchFamily="49" charset="-122"/>
              </a:rPr>
              <a:t>策略</a:t>
            </a:r>
            <a:endParaRPr lang="zh-CN" altLang="en-US" dirty="0"/>
          </a:p>
        </p:txBody>
      </p:sp>
    </p:spTree>
    <p:extLst>
      <p:ext uri="{BB962C8B-B14F-4D97-AF65-F5344CB8AC3E}">
        <p14:creationId xmlns:p14="http://schemas.microsoft.com/office/powerpoint/2010/main" val="26339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2"/>
          <p:cNvGrpSpPr/>
          <p:nvPr/>
        </p:nvGrpSpPr>
        <p:grpSpPr bwMode="auto">
          <a:xfrm>
            <a:off x="1818091" y="1091514"/>
            <a:ext cx="8229600" cy="5183188"/>
            <a:chOff x="0" y="685800"/>
            <a:chExt cx="8229600" cy="5183188"/>
          </a:xfrm>
        </p:grpSpPr>
        <p:sp>
          <p:nvSpPr>
            <p:cNvPr id="30755" name="矩形 6"/>
            <p:cNvSpPr>
              <a:spLocks noChangeArrowheads="1"/>
            </p:cNvSpPr>
            <p:nvPr/>
          </p:nvSpPr>
          <p:spPr bwMode="auto">
            <a:xfrm flipV="1">
              <a:off x="152400" y="685800"/>
              <a:ext cx="8077200" cy="76200"/>
            </a:xfrm>
            <a:prstGeom prst="rect">
              <a:avLst/>
            </a:prstGeom>
            <a:solidFill>
              <a:srgbClr val="17375E"/>
            </a:solidFill>
            <a:ln w="25400">
              <a:solidFill>
                <a:srgbClr val="385D8A"/>
              </a:solidFill>
              <a:miter lim="800000"/>
            </a:ln>
          </p:spPr>
          <p:txBody>
            <a:bodyPr anchor="ctr"/>
            <a:lstStyle/>
            <a:p>
              <a:pPr algn="ctr"/>
              <a:endParaRPr lang="zh-CN" altLang="en-US">
                <a:solidFill>
                  <a:srgbClr val="FFFFFF"/>
                </a:solidFill>
                <a:latin typeface="Calibri" panose="020F0502020204030204" charset="0"/>
              </a:endParaRPr>
            </a:p>
          </p:txBody>
        </p:sp>
        <p:cxnSp>
          <p:nvCxnSpPr>
            <p:cNvPr id="30756" name="直接连接符 8"/>
            <p:cNvCxnSpPr>
              <a:cxnSpLocks noChangeShapeType="1"/>
            </p:cNvCxnSpPr>
            <p:nvPr/>
          </p:nvCxnSpPr>
          <p:spPr bwMode="auto">
            <a:xfrm>
              <a:off x="0" y="5867400"/>
              <a:ext cx="8229600" cy="1588"/>
            </a:xfrm>
            <a:prstGeom prst="line">
              <a:avLst/>
            </a:prstGeom>
            <a:noFill/>
            <a:ln w="28575">
              <a:solidFill>
                <a:srgbClr val="17375E"/>
              </a:solidFill>
              <a:round/>
            </a:ln>
          </p:spPr>
        </p:cxnSp>
      </p:grpSp>
      <p:sp>
        <p:nvSpPr>
          <p:cNvPr id="30724" name="TextBox 13"/>
          <p:cNvSpPr txBox="1">
            <a:spLocks noChangeArrowheads="1"/>
          </p:cNvSpPr>
          <p:nvPr/>
        </p:nvSpPr>
        <p:spPr bwMode="auto">
          <a:xfrm>
            <a:off x="1818091" y="370529"/>
            <a:ext cx="5979270" cy="584775"/>
          </a:xfrm>
          <a:prstGeom prst="rect">
            <a:avLst/>
          </a:prstGeom>
          <a:noFill/>
          <a:ln w="9525">
            <a:noFill/>
            <a:miter lim="800000"/>
          </a:ln>
        </p:spPr>
        <p:txBody>
          <a:bodyPr wrap="square">
            <a:spAutoFit/>
          </a:bodyPr>
          <a:lstStyle/>
          <a:p>
            <a:r>
              <a:rPr lang="zh-CN" altLang="en-US" sz="3200" b="1" dirty="0" smtClean="0">
                <a:latin typeface="微软雅黑" panose="020B0503020204020204" pitchFamily="34" charset="-122"/>
                <a:ea typeface="微软雅黑" panose="020B0503020204020204" pitchFamily="34" charset="-122"/>
              </a:rPr>
              <a:t>三、量化</a:t>
            </a:r>
            <a:r>
              <a:rPr lang="zh-CN" altLang="en-US" sz="3200" b="1" dirty="0">
                <a:latin typeface="微软雅黑" panose="020B0503020204020204" pitchFamily="34" charset="-122"/>
                <a:ea typeface="微软雅黑" panose="020B0503020204020204" pitchFamily="34" charset="-122"/>
              </a:rPr>
              <a:t>投资</a:t>
            </a:r>
            <a:r>
              <a:rPr lang="en-US" altLang="zh-CN" sz="3200" b="1" dirty="0">
                <a:latin typeface="微软雅黑" panose="020B0503020204020204" pitchFamily="34" charset="-122"/>
                <a:ea typeface="微软雅黑" panose="020B0503020204020204" pitchFamily="34" charset="-122"/>
              </a:rPr>
              <a:t>&amp;</a:t>
            </a:r>
            <a:r>
              <a:rPr lang="zh-CN" altLang="en-US" sz="3200" b="1" dirty="0">
                <a:latin typeface="微软雅黑" panose="020B0503020204020204" pitchFamily="34" charset="-122"/>
                <a:ea typeface="微软雅黑" panose="020B0503020204020204" pitchFamily="34" charset="-122"/>
              </a:rPr>
              <a:t>传统</a:t>
            </a:r>
            <a:r>
              <a:rPr lang="zh-CN" altLang="en-US" sz="3200" b="1" dirty="0" smtClean="0">
                <a:latin typeface="微软雅黑" panose="020B0503020204020204" pitchFamily="34" charset="-122"/>
                <a:ea typeface="微软雅黑" panose="020B0503020204020204" pitchFamily="34" charset="-122"/>
              </a:rPr>
              <a:t>投资的关系</a:t>
            </a:r>
            <a:endParaRPr lang="zh-CN" altLang="en-US" sz="3200" b="1" dirty="0">
              <a:latin typeface="微软雅黑" panose="020B0503020204020204" pitchFamily="34" charset="-122"/>
              <a:ea typeface="微软雅黑" panose="020B0503020204020204" pitchFamily="34" charset="-122"/>
            </a:endParaRPr>
          </a:p>
        </p:txBody>
      </p:sp>
      <p:grpSp>
        <p:nvGrpSpPr>
          <p:cNvPr id="30725" name="圆角矩形 16"/>
          <p:cNvGrpSpPr/>
          <p:nvPr/>
        </p:nvGrpSpPr>
        <p:grpSpPr bwMode="auto">
          <a:xfrm>
            <a:off x="3222642" y="1299725"/>
            <a:ext cx="4867893" cy="566737"/>
            <a:chOff x="0" y="0"/>
            <a:chExt cx="2946" cy="357"/>
          </a:xfrm>
        </p:grpSpPr>
        <p:pic>
          <p:nvPicPr>
            <p:cNvPr id="30753" name="圆角矩形 16"/>
            <p:cNvPicPr>
              <a:picLocks noChangeArrowheads="1"/>
            </p:cNvPicPr>
            <p:nvPr/>
          </p:nvPicPr>
          <p:blipFill>
            <a:blip r:embed="rId3"/>
            <a:srcRect/>
            <a:stretch>
              <a:fillRect/>
            </a:stretch>
          </p:blipFill>
          <p:spPr bwMode="auto">
            <a:xfrm>
              <a:off x="0" y="0"/>
              <a:ext cx="2946" cy="357"/>
            </a:xfrm>
            <a:prstGeom prst="rect">
              <a:avLst/>
            </a:prstGeom>
            <a:noFill/>
            <a:ln w="9525">
              <a:noFill/>
              <a:miter lim="800000"/>
              <a:headEnd/>
              <a:tailEnd/>
            </a:ln>
          </p:spPr>
        </p:pic>
        <p:sp>
          <p:nvSpPr>
            <p:cNvPr id="30754" name="Text Box 10"/>
            <p:cNvSpPr txBox="1">
              <a:spLocks noChangeArrowheads="1"/>
            </p:cNvSpPr>
            <p:nvPr/>
          </p:nvSpPr>
          <p:spPr bwMode="auto">
            <a:xfrm>
              <a:off x="26" y="29"/>
              <a:ext cx="2896" cy="304"/>
            </a:xfrm>
            <a:prstGeom prst="rect">
              <a:avLst/>
            </a:prstGeom>
            <a:noFill/>
            <a:ln w="9525">
              <a:noFill/>
              <a:miter lim="800000"/>
            </a:ln>
          </p:spPr>
          <p:txBody>
            <a:bodyPr anchor="ctr"/>
            <a:lstStyle/>
            <a:p>
              <a:pPr algn="ctr"/>
              <a:endParaRPr lang="zh-CN" altLang="en-US">
                <a:solidFill>
                  <a:srgbClr val="FFFFFF"/>
                </a:solidFill>
                <a:latin typeface="Calibri" panose="020F0502020204030204" charset="0"/>
              </a:endParaRPr>
            </a:p>
          </p:txBody>
        </p:sp>
      </p:grpSp>
      <p:sp>
        <p:nvSpPr>
          <p:cNvPr id="36875" name="TextBox 17"/>
          <p:cNvSpPr txBox="1">
            <a:spLocks noChangeArrowheads="1"/>
          </p:cNvSpPr>
          <p:nvPr/>
        </p:nvSpPr>
        <p:spPr bwMode="auto">
          <a:xfrm>
            <a:off x="3146597" y="1344176"/>
            <a:ext cx="5042381" cy="461665"/>
          </a:xfrm>
          <a:prstGeom prst="rect">
            <a:avLst/>
          </a:prstGeom>
          <a:noFill/>
          <a:ln w="9525">
            <a:noFill/>
            <a:miter lim="800000"/>
          </a:ln>
        </p:spPr>
        <p:txBody>
          <a:bodyPr wrap="square">
            <a:spAutoFit/>
          </a:bodyPr>
          <a:lstStyle/>
          <a:p>
            <a:pPr>
              <a:defRPr/>
            </a:pPr>
            <a:r>
              <a:rPr lang="en-US" altLang="zh-CN" sz="2400" b="1"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rPr>
              <a:t>1</a:t>
            </a:r>
            <a:r>
              <a:rPr lang="zh-CN" altLang="en-US" sz="2400" b="1"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rPr>
              <a:t>、量化</a:t>
            </a:r>
            <a:r>
              <a:rPr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投资与传统</a:t>
            </a:r>
            <a:r>
              <a:rPr lang="zh-CN" altLang="en-US" sz="2400" b="1"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rPr>
              <a:t>投资的内涵差异</a:t>
            </a:r>
            <a:endParaRPr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6876" name="TextBox 29"/>
          <p:cNvSpPr txBox="1">
            <a:spLocks noChangeArrowheads="1"/>
          </p:cNvSpPr>
          <p:nvPr/>
        </p:nvSpPr>
        <p:spPr bwMode="auto">
          <a:xfrm>
            <a:off x="3962400" y="2114550"/>
            <a:ext cx="1219200" cy="398780"/>
          </a:xfrm>
          <a:prstGeom prst="rect">
            <a:avLst/>
          </a:prstGeom>
          <a:noFill/>
          <a:ln w="9525">
            <a:noFill/>
            <a:miter lim="800000"/>
          </a:ln>
        </p:spPr>
        <p:txBody>
          <a:bodyPr>
            <a:spAutoFit/>
          </a:bodyPr>
          <a:lstStyle/>
          <a:p>
            <a:pPr>
              <a:defRPr/>
            </a:pPr>
            <a:r>
              <a:rPr lang="zh-CN" altLang="en-US" sz="20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相同点</a:t>
            </a:r>
          </a:p>
        </p:txBody>
      </p:sp>
      <p:grpSp>
        <p:nvGrpSpPr>
          <p:cNvPr id="30728" name="组合 40"/>
          <p:cNvGrpSpPr/>
          <p:nvPr/>
        </p:nvGrpSpPr>
        <p:grpSpPr bwMode="auto">
          <a:xfrm>
            <a:off x="3124200" y="1905000"/>
            <a:ext cx="5410200" cy="4267200"/>
            <a:chOff x="0" y="0"/>
            <a:chExt cx="5334000" cy="4040188"/>
          </a:xfrm>
        </p:grpSpPr>
        <p:cxnSp>
          <p:nvCxnSpPr>
            <p:cNvPr id="30731" name="直接连接符 9"/>
            <p:cNvCxnSpPr>
              <a:cxnSpLocks noChangeShapeType="1"/>
            </p:cNvCxnSpPr>
            <p:nvPr/>
          </p:nvCxnSpPr>
          <p:spPr bwMode="auto">
            <a:xfrm>
              <a:off x="0" y="0"/>
              <a:ext cx="5334000" cy="1504"/>
            </a:xfrm>
            <a:prstGeom prst="line">
              <a:avLst/>
            </a:prstGeom>
            <a:noFill/>
            <a:ln w="38100">
              <a:solidFill>
                <a:srgbClr val="F69240"/>
              </a:solidFill>
              <a:round/>
            </a:ln>
          </p:spPr>
        </p:cxnSp>
        <p:cxnSp>
          <p:nvCxnSpPr>
            <p:cNvPr id="30732" name="直接连接符 15"/>
            <p:cNvCxnSpPr>
              <a:cxnSpLocks noChangeShapeType="1"/>
            </p:cNvCxnSpPr>
            <p:nvPr/>
          </p:nvCxnSpPr>
          <p:spPr bwMode="auto">
            <a:xfrm rot="5400000">
              <a:off x="715710" y="2020032"/>
              <a:ext cx="4037182" cy="3130"/>
            </a:xfrm>
            <a:prstGeom prst="line">
              <a:avLst/>
            </a:prstGeom>
            <a:noFill/>
            <a:ln w="38100">
              <a:solidFill>
                <a:srgbClr val="F69240"/>
              </a:solidFill>
              <a:round/>
            </a:ln>
          </p:spPr>
        </p:cxnSp>
        <p:grpSp>
          <p:nvGrpSpPr>
            <p:cNvPr id="30733" name="组合 20"/>
            <p:cNvGrpSpPr/>
            <p:nvPr/>
          </p:nvGrpSpPr>
          <p:grpSpPr bwMode="auto">
            <a:xfrm>
              <a:off x="304800" y="152400"/>
              <a:ext cx="533400" cy="381000"/>
              <a:chOff x="0" y="0"/>
              <a:chExt cx="533400" cy="381000"/>
            </a:xfrm>
          </p:grpSpPr>
          <p:grpSp>
            <p:nvGrpSpPr>
              <p:cNvPr id="30747" name="菱形 18"/>
              <p:cNvGrpSpPr/>
              <p:nvPr/>
            </p:nvGrpSpPr>
            <p:grpSpPr bwMode="auto">
              <a:xfrm>
                <a:off x="-19318" y="-16765"/>
                <a:ext cx="564953" cy="409790"/>
                <a:chOff x="0" y="0"/>
                <a:chExt cx="573024" cy="432816"/>
              </a:xfrm>
            </p:grpSpPr>
            <p:pic>
              <p:nvPicPr>
                <p:cNvPr id="30751" name="菱形 18"/>
                <p:cNvPicPr>
                  <a:picLocks noChangeArrowheads="1"/>
                </p:cNvPicPr>
                <p:nvPr/>
              </p:nvPicPr>
              <p:blipFill>
                <a:blip r:embed="rId4"/>
                <a:srcRect/>
                <a:stretch>
                  <a:fillRect/>
                </a:stretch>
              </p:blipFill>
              <p:spPr bwMode="auto">
                <a:xfrm>
                  <a:off x="0" y="0"/>
                  <a:ext cx="573024" cy="432816"/>
                </a:xfrm>
                <a:prstGeom prst="rect">
                  <a:avLst/>
                </a:prstGeom>
                <a:noFill/>
                <a:ln w="9525">
                  <a:noFill/>
                  <a:miter lim="800000"/>
                  <a:headEnd/>
                  <a:tailEnd/>
                </a:ln>
              </p:spPr>
            </p:pic>
            <p:sp>
              <p:nvSpPr>
                <p:cNvPr id="30752" name="Text Box 19"/>
                <p:cNvSpPr txBox="1">
                  <a:spLocks noChangeArrowheads="1"/>
                </p:cNvSpPr>
                <p:nvPr/>
              </p:nvSpPr>
              <p:spPr bwMode="auto">
                <a:xfrm>
                  <a:off x="154849" y="118309"/>
                  <a:ext cx="270510" cy="201204"/>
                </a:xfrm>
                <a:prstGeom prst="rect">
                  <a:avLst/>
                </a:prstGeom>
                <a:noFill/>
                <a:ln w="9525">
                  <a:noFill/>
                  <a:miter lim="800000"/>
                </a:ln>
              </p:spPr>
              <p:txBody>
                <a:bodyPr anchor="ctr"/>
                <a:lstStyle/>
                <a:p>
                  <a:pPr algn="ctr"/>
                  <a:endParaRPr lang="zh-CN" altLang="en-US">
                    <a:solidFill>
                      <a:srgbClr val="FFFFFF"/>
                    </a:solidFill>
                    <a:latin typeface="Calibri" panose="020F0502020204030204" charset="0"/>
                  </a:endParaRPr>
                </a:p>
              </p:txBody>
            </p:sp>
          </p:grpSp>
          <p:grpSp>
            <p:nvGrpSpPr>
              <p:cNvPr id="30748" name="菱形 19"/>
              <p:cNvGrpSpPr/>
              <p:nvPr/>
            </p:nvGrpSpPr>
            <p:grpSpPr bwMode="auto">
              <a:xfrm>
                <a:off x="100885" y="69810"/>
                <a:ext cx="324548" cy="236639"/>
                <a:chOff x="0" y="0"/>
                <a:chExt cx="329184" cy="249936"/>
              </a:xfrm>
            </p:grpSpPr>
            <p:pic>
              <p:nvPicPr>
                <p:cNvPr id="30749" name="菱形 19"/>
                <p:cNvPicPr>
                  <a:picLocks noChangeArrowheads="1"/>
                </p:cNvPicPr>
                <p:nvPr/>
              </p:nvPicPr>
              <p:blipFill>
                <a:blip r:embed="rId5"/>
                <a:srcRect/>
                <a:stretch>
                  <a:fillRect/>
                </a:stretch>
              </p:blipFill>
              <p:spPr bwMode="auto">
                <a:xfrm>
                  <a:off x="0" y="0"/>
                  <a:ext cx="329184" cy="249936"/>
                </a:xfrm>
                <a:prstGeom prst="rect">
                  <a:avLst/>
                </a:prstGeom>
                <a:noFill/>
                <a:ln w="9525">
                  <a:noFill/>
                  <a:miter lim="800000"/>
                  <a:headEnd/>
                  <a:tailEnd/>
                </a:ln>
              </p:spPr>
            </p:pic>
            <p:sp>
              <p:nvSpPr>
                <p:cNvPr id="30750" name="Text Box 22"/>
                <p:cNvSpPr txBox="1">
                  <a:spLocks noChangeArrowheads="1"/>
                </p:cNvSpPr>
                <p:nvPr/>
              </p:nvSpPr>
              <p:spPr bwMode="auto">
                <a:xfrm>
                  <a:off x="93042" y="71581"/>
                  <a:ext cx="150283" cy="111779"/>
                </a:xfrm>
                <a:prstGeom prst="rect">
                  <a:avLst/>
                </a:prstGeom>
                <a:noFill/>
                <a:ln w="9525">
                  <a:noFill/>
                  <a:miter lim="800000"/>
                </a:ln>
              </p:spPr>
              <p:txBody>
                <a:bodyPr anchor="ctr"/>
                <a:lstStyle/>
                <a:p>
                  <a:pPr algn="ctr"/>
                  <a:endParaRPr lang="zh-CN" altLang="en-US">
                    <a:solidFill>
                      <a:srgbClr val="FFFFFF"/>
                    </a:solidFill>
                    <a:latin typeface="Calibri" panose="020F0502020204030204" charset="0"/>
                  </a:endParaRPr>
                </a:p>
              </p:txBody>
            </p:sp>
          </p:grpSp>
        </p:grpSp>
        <p:grpSp>
          <p:nvGrpSpPr>
            <p:cNvPr id="30734" name="圆角矩形 20"/>
            <p:cNvGrpSpPr/>
            <p:nvPr/>
          </p:nvGrpSpPr>
          <p:grpSpPr bwMode="auto">
            <a:xfrm>
              <a:off x="135228" y="666631"/>
              <a:ext cx="2235772" cy="3001283"/>
              <a:chOff x="0" y="0"/>
              <a:chExt cx="2267712" cy="3169920"/>
            </a:xfrm>
          </p:grpSpPr>
          <p:pic>
            <p:nvPicPr>
              <p:cNvPr id="30745" name="圆角矩形 20"/>
              <p:cNvPicPr>
                <a:picLocks noChangeArrowheads="1"/>
              </p:cNvPicPr>
              <p:nvPr/>
            </p:nvPicPr>
            <p:blipFill>
              <a:blip r:embed="rId6"/>
              <a:srcRect/>
              <a:stretch>
                <a:fillRect/>
              </a:stretch>
            </p:blipFill>
            <p:spPr bwMode="auto">
              <a:xfrm>
                <a:off x="0" y="0"/>
                <a:ext cx="2267712" cy="3169920"/>
              </a:xfrm>
              <a:prstGeom prst="rect">
                <a:avLst/>
              </a:prstGeom>
              <a:noFill/>
              <a:ln w="9525">
                <a:noFill/>
                <a:miter lim="800000"/>
                <a:headEnd/>
                <a:tailEnd/>
              </a:ln>
            </p:spPr>
          </p:pic>
          <p:sp>
            <p:nvSpPr>
              <p:cNvPr id="30746" name="Text Box 25"/>
              <p:cNvSpPr txBox="1">
                <a:spLocks noChangeArrowheads="1"/>
              </p:cNvSpPr>
              <p:nvPr/>
            </p:nvSpPr>
            <p:spPr bwMode="auto">
              <a:xfrm>
                <a:off x="126251" y="129235"/>
                <a:ext cx="2022704" cy="2919642"/>
              </a:xfrm>
              <a:prstGeom prst="rect">
                <a:avLst/>
              </a:prstGeom>
              <a:noFill/>
              <a:ln w="9525">
                <a:noFill/>
                <a:miter lim="800000"/>
              </a:ln>
            </p:spPr>
            <p:txBody>
              <a:bodyPr anchor="ctr"/>
              <a:lstStyle/>
              <a:p>
                <a:pPr>
                  <a:lnSpc>
                    <a:spcPct val="150000"/>
                  </a:lnSpc>
                  <a:buFont typeface="Wingdings" panose="05000000000000000000" pitchFamily="2" charset="2"/>
                  <a:buChar char="u"/>
                </a:pPr>
                <a:r>
                  <a:rPr lang="zh-CN" altLang="en-US" sz="2000" b="1">
                    <a:latin typeface="微软雅黑" panose="020B0503020204020204" pitchFamily="34" charset="-122"/>
                    <a:ea typeface="微软雅黑" panose="020B0503020204020204" pitchFamily="34" charset="-122"/>
                  </a:rPr>
                  <a:t>本质相同，都是基于市场非有效或是弱有效的理论基础。</a:t>
                </a:r>
              </a:p>
            </p:txBody>
          </p:sp>
        </p:grpSp>
        <p:grpSp>
          <p:nvGrpSpPr>
            <p:cNvPr id="30735" name="组合 20"/>
            <p:cNvGrpSpPr/>
            <p:nvPr/>
          </p:nvGrpSpPr>
          <p:grpSpPr bwMode="auto">
            <a:xfrm>
              <a:off x="3276600" y="171510"/>
              <a:ext cx="533400" cy="381000"/>
              <a:chOff x="0" y="0"/>
              <a:chExt cx="533400" cy="381000"/>
            </a:xfrm>
          </p:grpSpPr>
          <p:grpSp>
            <p:nvGrpSpPr>
              <p:cNvPr id="30739" name="菱形 34"/>
              <p:cNvGrpSpPr/>
              <p:nvPr/>
            </p:nvGrpSpPr>
            <p:grpSpPr bwMode="auto">
              <a:xfrm>
                <a:off x="-16099" y="-18560"/>
                <a:ext cx="558943" cy="409790"/>
                <a:chOff x="0" y="0"/>
                <a:chExt cx="566928" cy="432816"/>
              </a:xfrm>
            </p:grpSpPr>
            <p:pic>
              <p:nvPicPr>
                <p:cNvPr id="30743" name="菱形 34"/>
                <p:cNvPicPr>
                  <a:picLocks noChangeArrowheads="1"/>
                </p:cNvPicPr>
                <p:nvPr/>
              </p:nvPicPr>
              <p:blipFill>
                <a:blip r:embed="rId7"/>
                <a:srcRect/>
                <a:stretch>
                  <a:fillRect/>
                </a:stretch>
              </p:blipFill>
              <p:spPr bwMode="auto">
                <a:xfrm>
                  <a:off x="0" y="0"/>
                  <a:ext cx="566928" cy="432816"/>
                </a:xfrm>
                <a:prstGeom prst="rect">
                  <a:avLst/>
                </a:prstGeom>
                <a:noFill/>
                <a:ln w="9525">
                  <a:noFill/>
                  <a:miter lim="800000"/>
                  <a:headEnd/>
                  <a:tailEnd/>
                </a:ln>
              </p:spPr>
            </p:pic>
            <p:sp>
              <p:nvSpPr>
                <p:cNvPr id="30744" name="Text Box 29"/>
                <p:cNvSpPr txBox="1">
                  <a:spLocks noChangeArrowheads="1"/>
                </p:cNvSpPr>
                <p:nvPr/>
              </p:nvSpPr>
              <p:spPr bwMode="auto">
                <a:xfrm>
                  <a:off x="151584" y="120205"/>
                  <a:ext cx="270510" cy="201204"/>
                </a:xfrm>
                <a:prstGeom prst="rect">
                  <a:avLst/>
                </a:prstGeom>
                <a:noFill/>
                <a:ln w="9525">
                  <a:noFill/>
                  <a:miter lim="800000"/>
                </a:ln>
              </p:spPr>
              <p:txBody>
                <a:bodyPr anchor="ctr"/>
                <a:lstStyle/>
                <a:p>
                  <a:pPr algn="ctr"/>
                  <a:endParaRPr lang="zh-CN" altLang="en-US">
                    <a:solidFill>
                      <a:srgbClr val="FFFFFF"/>
                    </a:solidFill>
                    <a:latin typeface="Calibri" panose="020F0502020204030204" charset="0"/>
                  </a:endParaRPr>
                </a:p>
              </p:txBody>
            </p:sp>
          </p:grpSp>
          <p:grpSp>
            <p:nvGrpSpPr>
              <p:cNvPr id="30740" name="菱形 35"/>
              <p:cNvGrpSpPr/>
              <p:nvPr/>
            </p:nvGrpSpPr>
            <p:grpSpPr bwMode="auto">
              <a:xfrm>
                <a:off x="98094" y="68015"/>
                <a:ext cx="330558" cy="242411"/>
                <a:chOff x="0" y="0"/>
                <a:chExt cx="335280" cy="256032"/>
              </a:xfrm>
            </p:grpSpPr>
            <p:pic>
              <p:nvPicPr>
                <p:cNvPr id="30741" name="菱形 35"/>
                <p:cNvPicPr>
                  <a:picLocks noChangeArrowheads="1"/>
                </p:cNvPicPr>
                <p:nvPr/>
              </p:nvPicPr>
              <p:blipFill>
                <a:blip r:embed="rId8"/>
                <a:srcRect/>
                <a:stretch>
                  <a:fillRect/>
                </a:stretch>
              </p:blipFill>
              <p:spPr bwMode="auto">
                <a:xfrm>
                  <a:off x="0" y="0"/>
                  <a:ext cx="335280" cy="256032"/>
                </a:xfrm>
                <a:prstGeom prst="rect">
                  <a:avLst/>
                </a:prstGeom>
                <a:noFill/>
                <a:ln w="9525">
                  <a:noFill/>
                  <a:miter lim="800000"/>
                  <a:headEnd/>
                  <a:tailEnd/>
                </a:ln>
              </p:spPr>
            </p:pic>
            <p:sp>
              <p:nvSpPr>
                <p:cNvPr id="30742" name="Text Box 32"/>
                <p:cNvSpPr txBox="1">
                  <a:spLocks noChangeArrowheads="1"/>
                </p:cNvSpPr>
                <p:nvPr/>
              </p:nvSpPr>
              <p:spPr bwMode="auto">
                <a:xfrm>
                  <a:off x="95873" y="73477"/>
                  <a:ext cx="150283" cy="111779"/>
                </a:xfrm>
                <a:prstGeom prst="rect">
                  <a:avLst/>
                </a:prstGeom>
                <a:noFill/>
                <a:ln w="9525">
                  <a:noFill/>
                  <a:miter lim="800000"/>
                </a:ln>
              </p:spPr>
              <p:txBody>
                <a:bodyPr anchor="ctr"/>
                <a:lstStyle/>
                <a:p>
                  <a:pPr algn="ctr"/>
                  <a:endParaRPr lang="zh-CN" altLang="en-US">
                    <a:solidFill>
                      <a:srgbClr val="FFFFFF"/>
                    </a:solidFill>
                    <a:latin typeface="Calibri" panose="020F0502020204030204" charset="0"/>
                  </a:endParaRPr>
                </a:p>
              </p:txBody>
            </p:sp>
          </p:grpSp>
        </p:grpSp>
        <p:grpSp>
          <p:nvGrpSpPr>
            <p:cNvPr id="30736" name="圆角矩形 36"/>
            <p:cNvGrpSpPr/>
            <p:nvPr/>
          </p:nvGrpSpPr>
          <p:grpSpPr bwMode="auto">
            <a:xfrm>
              <a:off x="3104238" y="689718"/>
              <a:ext cx="2241783" cy="2978196"/>
              <a:chOff x="0" y="0"/>
              <a:chExt cx="2273808" cy="3145536"/>
            </a:xfrm>
          </p:grpSpPr>
          <p:pic>
            <p:nvPicPr>
              <p:cNvPr id="30737" name="圆角矩形 36"/>
              <p:cNvPicPr>
                <a:picLocks noChangeArrowheads="1"/>
              </p:cNvPicPr>
              <p:nvPr/>
            </p:nvPicPr>
            <p:blipFill>
              <a:blip r:embed="rId9"/>
              <a:srcRect/>
              <a:stretch>
                <a:fillRect/>
              </a:stretch>
            </p:blipFill>
            <p:spPr bwMode="auto">
              <a:xfrm>
                <a:off x="0" y="0"/>
                <a:ext cx="2273808" cy="3145536"/>
              </a:xfrm>
              <a:prstGeom prst="rect">
                <a:avLst/>
              </a:prstGeom>
              <a:noFill/>
              <a:ln w="9525">
                <a:noFill/>
                <a:miter lim="800000"/>
                <a:headEnd/>
                <a:tailEnd/>
              </a:ln>
            </p:spPr>
          </p:pic>
          <p:sp>
            <p:nvSpPr>
              <p:cNvPr id="30738" name="Text Box 35"/>
              <p:cNvSpPr txBox="1">
                <a:spLocks noChangeArrowheads="1"/>
              </p:cNvSpPr>
              <p:nvPr/>
            </p:nvSpPr>
            <p:spPr bwMode="auto">
              <a:xfrm>
                <a:off x="129489" y="125489"/>
                <a:ext cx="2022704" cy="2899004"/>
              </a:xfrm>
              <a:prstGeom prst="rect">
                <a:avLst/>
              </a:prstGeom>
              <a:noFill/>
              <a:ln w="9525">
                <a:noFill/>
                <a:miter lim="800000"/>
              </a:ln>
            </p:spPr>
            <p:txBody>
              <a:bodyPr anchor="ctr"/>
              <a:lstStyle/>
              <a:p>
                <a:pPr>
                  <a:lnSpc>
                    <a:spcPct val="150000"/>
                  </a:lnSpc>
                  <a:buFont typeface="Wingdings" panose="05000000000000000000" pitchFamily="2" charset="2"/>
                  <a:buChar char="u"/>
                </a:pPr>
                <a:r>
                  <a:rPr lang="zh-CN" altLang="en-US" sz="1900" b="1">
                    <a:latin typeface="微软雅黑" panose="020B0503020204020204" pitchFamily="34" charset="-122"/>
                    <a:ea typeface="微软雅黑" panose="020B0503020204020204" pitchFamily="34" charset="-122"/>
                  </a:rPr>
                  <a:t>传统投资依赖公司调研和个人经验及主观判断；</a:t>
                </a:r>
              </a:p>
              <a:p>
                <a:pPr>
                  <a:lnSpc>
                    <a:spcPct val="150000"/>
                  </a:lnSpc>
                  <a:buFont typeface="Wingdings" panose="05000000000000000000" pitchFamily="2" charset="2"/>
                  <a:buChar char="u"/>
                </a:pPr>
                <a:r>
                  <a:rPr lang="zh-CN" altLang="en-US" sz="1900" b="1">
                    <a:latin typeface="微软雅黑" panose="020B0503020204020204" pitchFamily="34" charset="-122"/>
                    <a:ea typeface="微软雅黑" panose="020B0503020204020204" pitchFamily="34" charset="-122"/>
                  </a:rPr>
                  <a:t>量化投资依靠数理模型及模型的不断优化实现投资理念。</a:t>
                </a:r>
              </a:p>
            </p:txBody>
          </p:sp>
        </p:grpSp>
      </p:grpSp>
      <p:sp>
        <p:nvSpPr>
          <p:cNvPr id="36900" name="TextBox 37"/>
          <p:cNvSpPr txBox="1">
            <a:spLocks noChangeArrowheads="1"/>
          </p:cNvSpPr>
          <p:nvPr/>
        </p:nvSpPr>
        <p:spPr bwMode="auto">
          <a:xfrm>
            <a:off x="6934200" y="2133600"/>
            <a:ext cx="1219200" cy="398780"/>
          </a:xfrm>
          <a:prstGeom prst="rect">
            <a:avLst/>
          </a:prstGeom>
          <a:noFill/>
          <a:ln w="9525">
            <a:noFill/>
            <a:miter lim="800000"/>
          </a:ln>
        </p:spPr>
        <p:txBody>
          <a:bodyPr>
            <a:spAutoFit/>
          </a:bodyPr>
          <a:lstStyle/>
          <a:p>
            <a:pPr>
              <a:defRPr/>
            </a:pPr>
            <a:r>
              <a:rPr lang="zh-CN" altLang="en-US" sz="2000" b="1">
                <a:effectLst>
                  <a:outerShdw blurRad="38100" dist="38100" dir="2700000" algn="tl">
                    <a:srgbClr val="C0C0C0"/>
                  </a:outerShdw>
                </a:effectLst>
                <a:latin typeface="微软雅黑" panose="020B0503020204020204" pitchFamily="34" charset="-122"/>
                <a:ea typeface="微软雅黑" panose="020B0503020204020204" pitchFamily="34" charset="-122"/>
              </a:rPr>
              <a:t>不同点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p:cNvSpPr txBox="1">
            <a:spLocks noGrp="1" noChangeArrowheads="1"/>
          </p:cNvSpPr>
          <p:nvPr/>
        </p:nvSpPr>
        <p:spPr bwMode="auto">
          <a:xfrm>
            <a:off x="8077200" y="6356351"/>
            <a:ext cx="2133600" cy="365125"/>
          </a:xfrm>
          <a:prstGeom prst="rect">
            <a:avLst/>
          </a:prstGeom>
          <a:noFill/>
          <a:ln w="9525">
            <a:noFill/>
            <a:miter lim="800000"/>
          </a:ln>
        </p:spPr>
        <p:txBody>
          <a:bodyPr anchor="ctr"/>
          <a:lstStyle/>
          <a:p>
            <a:pPr algn="r"/>
            <a:fld id="{FE89B213-9A1B-445E-9899-48FDF1706F6D}" type="slidenum">
              <a:rPr lang="en-US" altLang="zh-CN" sz="1200">
                <a:solidFill>
                  <a:srgbClr val="898989"/>
                </a:solidFill>
              </a:rPr>
              <a:t>11</a:t>
            </a:fld>
            <a:endParaRPr lang="en-US" altLang="zh-CN" sz="1200">
              <a:solidFill>
                <a:srgbClr val="898989"/>
              </a:solidFill>
            </a:endParaRPr>
          </a:p>
        </p:txBody>
      </p:sp>
      <p:sp>
        <p:nvSpPr>
          <p:cNvPr id="31747" name="TextBox 13"/>
          <p:cNvSpPr txBox="1">
            <a:spLocks noChangeArrowheads="1"/>
          </p:cNvSpPr>
          <p:nvPr/>
        </p:nvSpPr>
        <p:spPr bwMode="auto">
          <a:xfrm>
            <a:off x="2057400" y="457201"/>
            <a:ext cx="4267200" cy="460375"/>
          </a:xfrm>
          <a:prstGeom prst="rect">
            <a:avLst/>
          </a:prstGeom>
          <a:noFill/>
          <a:ln w="9525">
            <a:noFill/>
            <a:miter lim="800000"/>
          </a:ln>
        </p:spPr>
        <p:txBody>
          <a:bodyPr>
            <a:spAutoFit/>
          </a:bodyPr>
          <a:lstStyle/>
          <a:p>
            <a:r>
              <a:rPr lang="en-US" altLang="zh-CN" sz="2400" b="1">
                <a:solidFill>
                  <a:schemeClr val="bg1"/>
                </a:solidFill>
                <a:latin typeface="微软雅黑" panose="020B0503020204020204" pitchFamily="34" charset="-122"/>
                <a:ea typeface="微软雅黑" panose="020B0503020204020204" pitchFamily="34" charset="-122"/>
              </a:rPr>
              <a:t>3.1 </a:t>
            </a:r>
            <a:r>
              <a:rPr lang="zh-CN" altLang="en-US" sz="2400" b="1">
                <a:solidFill>
                  <a:schemeClr val="bg1"/>
                </a:solidFill>
                <a:latin typeface="微软雅黑" panose="020B0503020204020204" pitchFamily="34" charset="-122"/>
                <a:ea typeface="微软雅黑" panose="020B0503020204020204" pitchFamily="34" charset="-122"/>
              </a:rPr>
              <a:t>量化投资</a:t>
            </a:r>
            <a:r>
              <a:rPr lang="en-US" altLang="zh-CN" sz="2400" b="1">
                <a:solidFill>
                  <a:schemeClr val="bg1"/>
                </a:solidFill>
                <a:latin typeface="微软雅黑" panose="020B0503020204020204" pitchFamily="34" charset="-122"/>
                <a:ea typeface="微软雅黑" panose="020B0503020204020204" pitchFamily="34" charset="-122"/>
              </a:rPr>
              <a:t>VS</a:t>
            </a:r>
            <a:r>
              <a:rPr lang="zh-CN" altLang="en-US" sz="2400" b="1">
                <a:solidFill>
                  <a:schemeClr val="bg1"/>
                </a:solidFill>
                <a:latin typeface="微软雅黑" panose="020B0503020204020204" pitchFamily="34" charset="-122"/>
                <a:ea typeface="微软雅黑" panose="020B0503020204020204" pitchFamily="34" charset="-122"/>
              </a:rPr>
              <a:t>传统投资</a:t>
            </a:r>
          </a:p>
        </p:txBody>
      </p:sp>
      <p:sp>
        <p:nvSpPr>
          <p:cNvPr id="31749" name="灯片编号占位符 3"/>
          <p:cNvSpPr txBox="1">
            <a:spLocks noChangeArrowheads="1"/>
          </p:cNvSpPr>
          <p:nvPr/>
        </p:nvSpPr>
        <p:spPr bwMode="auto">
          <a:xfrm>
            <a:off x="8077200" y="6356351"/>
            <a:ext cx="2133600" cy="365125"/>
          </a:xfrm>
          <a:prstGeom prst="rect">
            <a:avLst/>
          </a:prstGeom>
          <a:noFill/>
          <a:ln w="9525">
            <a:noFill/>
            <a:miter lim="800000"/>
          </a:ln>
        </p:spPr>
        <p:txBody>
          <a:bodyPr anchor="ctr"/>
          <a:lstStyle/>
          <a:p>
            <a:pPr algn="r"/>
            <a:fld id="{78047865-8D12-4762-872C-DC159855368F}" type="slidenum">
              <a:rPr lang="en-US" altLang="zh-CN" sz="1200">
                <a:solidFill>
                  <a:srgbClr val="898989"/>
                </a:solidFill>
              </a:rPr>
              <a:t>11</a:t>
            </a:fld>
            <a:endParaRPr lang="en-US" altLang="zh-CN" sz="1200">
              <a:solidFill>
                <a:srgbClr val="898989"/>
              </a:solidFill>
            </a:endParaRPr>
          </a:p>
        </p:txBody>
      </p:sp>
      <p:grpSp>
        <p:nvGrpSpPr>
          <p:cNvPr id="31750" name="组合 22"/>
          <p:cNvGrpSpPr/>
          <p:nvPr/>
        </p:nvGrpSpPr>
        <p:grpSpPr bwMode="auto">
          <a:xfrm>
            <a:off x="1828800" y="381000"/>
            <a:ext cx="8229600" cy="5868988"/>
            <a:chOff x="0" y="0"/>
            <a:chExt cx="8229600" cy="5868988"/>
          </a:xfrm>
        </p:grpSpPr>
        <p:sp>
          <p:nvSpPr>
            <p:cNvPr id="31799" name="矩形 25"/>
            <p:cNvSpPr>
              <a:spLocks noChangeArrowheads="1"/>
            </p:cNvSpPr>
            <p:nvPr/>
          </p:nvSpPr>
          <p:spPr bwMode="auto">
            <a:xfrm flipV="1">
              <a:off x="152400" y="685800"/>
              <a:ext cx="8077200" cy="76200"/>
            </a:xfrm>
            <a:prstGeom prst="rect">
              <a:avLst/>
            </a:prstGeom>
            <a:solidFill>
              <a:srgbClr val="17375E"/>
            </a:solidFill>
            <a:ln w="25400">
              <a:solidFill>
                <a:srgbClr val="385D8A"/>
              </a:solidFill>
              <a:miter lim="800000"/>
            </a:ln>
          </p:spPr>
          <p:txBody>
            <a:bodyPr anchor="ctr"/>
            <a:lstStyle/>
            <a:p>
              <a:pPr algn="ctr"/>
              <a:endParaRPr lang="zh-CN" altLang="en-US">
                <a:solidFill>
                  <a:srgbClr val="FFFFFF"/>
                </a:solidFill>
                <a:latin typeface="Calibri" panose="020F0502020204030204" charset="0"/>
              </a:endParaRPr>
            </a:p>
          </p:txBody>
        </p:sp>
        <p:cxnSp>
          <p:nvCxnSpPr>
            <p:cNvPr id="31800" name="直接连接符 26"/>
            <p:cNvCxnSpPr>
              <a:cxnSpLocks noChangeShapeType="1"/>
            </p:cNvCxnSpPr>
            <p:nvPr/>
          </p:nvCxnSpPr>
          <p:spPr bwMode="auto">
            <a:xfrm>
              <a:off x="0" y="5867400"/>
              <a:ext cx="8229600" cy="1588"/>
            </a:xfrm>
            <a:prstGeom prst="line">
              <a:avLst/>
            </a:prstGeom>
            <a:noFill/>
            <a:ln w="28575">
              <a:solidFill>
                <a:srgbClr val="17375E"/>
              </a:solidFill>
              <a:round/>
            </a:ln>
          </p:spPr>
        </p:cxnSp>
        <p:sp>
          <p:nvSpPr>
            <p:cNvPr id="31801" name="矩形 27"/>
            <p:cNvSpPr>
              <a:spLocks noChangeArrowheads="1"/>
            </p:cNvSpPr>
            <p:nvPr/>
          </p:nvSpPr>
          <p:spPr bwMode="auto">
            <a:xfrm>
              <a:off x="152399" y="0"/>
              <a:ext cx="5086865" cy="609600"/>
            </a:xfrm>
            <a:prstGeom prst="rect">
              <a:avLst/>
            </a:prstGeom>
            <a:solidFill>
              <a:srgbClr val="17375E"/>
            </a:solidFill>
            <a:ln w="25400">
              <a:solidFill>
                <a:srgbClr val="17375E"/>
              </a:solidFill>
              <a:miter lim="800000"/>
            </a:ln>
          </p:spPr>
          <p:txBody>
            <a:bodyPr anchor="ctr"/>
            <a:lstStyle/>
            <a:p>
              <a:pPr algn="ctr"/>
              <a:endParaRPr lang="zh-CN" altLang="en-US">
                <a:solidFill>
                  <a:srgbClr val="FFFFFF"/>
                </a:solidFill>
                <a:latin typeface="Calibri" panose="020F0502020204030204" charset="0"/>
              </a:endParaRPr>
            </a:p>
          </p:txBody>
        </p:sp>
      </p:grpSp>
      <p:sp>
        <p:nvSpPr>
          <p:cNvPr id="31751" name="TextBox 13"/>
          <p:cNvSpPr txBox="1">
            <a:spLocks noChangeArrowheads="1"/>
          </p:cNvSpPr>
          <p:nvPr/>
        </p:nvSpPr>
        <p:spPr bwMode="auto">
          <a:xfrm>
            <a:off x="2057400" y="457201"/>
            <a:ext cx="5356654" cy="523220"/>
          </a:xfrm>
          <a:prstGeom prst="rect">
            <a:avLst/>
          </a:prstGeom>
          <a:noFill/>
          <a:ln w="9525">
            <a:noFill/>
            <a:miter lim="800000"/>
          </a:ln>
        </p:spPr>
        <p:txBody>
          <a:bodyPr wrap="square">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2</a:t>
            </a:r>
            <a:r>
              <a:rPr lang="zh-CN" altLang="en-US" sz="2800" b="1" dirty="0" smtClean="0">
                <a:solidFill>
                  <a:schemeClr val="bg1"/>
                </a:solidFill>
                <a:latin typeface="微软雅黑" panose="020B0503020204020204" pitchFamily="34" charset="-122"/>
                <a:ea typeface="微软雅黑" panose="020B0503020204020204" pitchFamily="34" charset="-122"/>
              </a:rPr>
              <a:t>、量化</a:t>
            </a:r>
            <a:r>
              <a:rPr lang="zh-CN" altLang="en-US" sz="2800" b="1" dirty="0">
                <a:solidFill>
                  <a:schemeClr val="bg1"/>
                </a:solidFill>
                <a:latin typeface="微软雅黑" panose="020B0503020204020204" pitchFamily="34" charset="-122"/>
                <a:ea typeface="微软雅黑" panose="020B0503020204020204" pitchFamily="34" charset="-122"/>
              </a:rPr>
              <a:t>投资与传统投资的区别</a:t>
            </a:r>
          </a:p>
        </p:txBody>
      </p:sp>
      <p:sp>
        <p:nvSpPr>
          <p:cNvPr id="31752" name="日期占位符 22"/>
          <p:cNvSpPr txBox="1">
            <a:spLocks noChangeArrowheads="1"/>
          </p:cNvSpPr>
          <p:nvPr/>
        </p:nvSpPr>
        <p:spPr bwMode="auto">
          <a:xfrm>
            <a:off x="9144000" y="6340476"/>
            <a:ext cx="2133600" cy="365125"/>
          </a:xfrm>
          <a:prstGeom prst="rect">
            <a:avLst/>
          </a:prstGeom>
          <a:noFill/>
          <a:ln w="9525">
            <a:noFill/>
            <a:miter lim="800000"/>
          </a:ln>
        </p:spPr>
        <p:txBody>
          <a:bodyPr anchor="ctr"/>
          <a:lstStyle/>
          <a:p>
            <a:endParaRPr lang="zh-CN" altLang="en-US" sz="1200" dirty="0">
              <a:solidFill>
                <a:srgbClr val="898989"/>
              </a:solidFill>
            </a:endParaRPr>
          </a:p>
        </p:txBody>
      </p:sp>
      <p:grpSp>
        <p:nvGrpSpPr>
          <p:cNvPr id="31753" name="左右箭头 31"/>
          <p:cNvGrpSpPr/>
          <p:nvPr/>
        </p:nvGrpSpPr>
        <p:grpSpPr bwMode="auto">
          <a:xfrm>
            <a:off x="5314951" y="2498725"/>
            <a:ext cx="1323975" cy="641350"/>
            <a:chOff x="0" y="0"/>
            <a:chExt cx="834" cy="404"/>
          </a:xfrm>
        </p:grpSpPr>
        <p:pic>
          <p:nvPicPr>
            <p:cNvPr id="31797" name="左右箭头 31"/>
            <p:cNvPicPr>
              <a:picLocks noChangeArrowheads="1"/>
            </p:cNvPicPr>
            <p:nvPr/>
          </p:nvPicPr>
          <p:blipFill>
            <a:blip r:embed="rId3"/>
            <a:srcRect/>
            <a:stretch>
              <a:fillRect/>
            </a:stretch>
          </p:blipFill>
          <p:spPr bwMode="auto">
            <a:xfrm>
              <a:off x="0" y="0"/>
              <a:ext cx="834" cy="404"/>
            </a:xfrm>
            <a:prstGeom prst="rect">
              <a:avLst/>
            </a:prstGeom>
            <a:noFill/>
            <a:ln w="9525">
              <a:noFill/>
              <a:miter lim="800000"/>
              <a:headEnd/>
              <a:tailEnd/>
            </a:ln>
          </p:spPr>
        </p:pic>
        <p:sp>
          <p:nvSpPr>
            <p:cNvPr id="31798" name="Text Box 14"/>
            <p:cNvSpPr txBox="1">
              <a:spLocks noChangeArrowheads="1"/>
            </p:cNvSpPr>
            <p:nvPr/>
          </p:nvSpPr>
          <p:spPr bwMode="auto">
            <a:xfrm>
              <a:off x="52" y="66"/>
              <a:ext cx="736" cy="272"/>
            </a:xfrm>
            <a:prstGeom prst="rect">
              <a:avLst/>
            </a:prstGeom>
            <a:noFill/>
            <a:ln w="9525">
              <a:noFill/>
              <a:miter lim="800000"/>
            </a:ln>
          </p:spPr>
          <p:txBody>
            <a:bodyPr anchor="ctr"/>
            <a:lstStyle/>
            <a:p>
              <a:pPr algn="ctr"/>
              <a:r>
                <a:rPr lang="zh-CN" altLang="en-US" b="1">
                  <a:latin typeface="微软雅黑" panose="020B0503020204020204" pitchFamily="34" charset="-122"/>
                  <a:ea typeface="微软雅黑" panose="020B0503020204020204" pitchFamily="34" charset="-122"/>
                </a:rPr>
                <a:t>投资性质</a:t>
              </a:r>
            </a:p>
          </p:txBody>
        </p:sp>
      </p:grpSp>
      <p:grpSp>
        <p:nvGrpSpPr>
          <p:cNvPr id="31754" name="组合 48"/>
          <p:cNvGrpSpPr/>
          <p:nvPr/>
        </p:nvGrpSpPr>
        <p:grpSpPr bwMode="auto">
          <a:xfrm>
            <a:off x="6781800" y="1295400"/>
            <a:ext cx="3429000" cy="4876800"/>
            <a:chOff x="0" y="0"/>
            <a:chExt cx="3352800" cy="4953000"/>
          </a:xfrm>
        </p:grpSpPr>
        <p:grpSp>
          <p:nvGrpSpPr>
            <p:cNvPr id="31781" name="圆角矩形 33"/>
            <p:cNvGrpSpPr/>
            <p:nvPr/>
          </p:nvGrpSpPr>
          <p:grpSpPr bwMode="auto">
            <a:xfrm>
              <a:off x="-14901" y="-21669"/>
              <a:ext cx="3379622" cy="4990148"/>
              <a:chOff x="0" y="0"/>
              <a:chExt cx="3456432" cy="4913376"/>
            </a:xfrm>
          </p:grpSpPr>
          <p:pic>
            <p:nvPicPr>
              <p:cNvPr id="31795" name="圆角矩形 33"/>
              <p:cNvPicPr>
                <a:picLocks noChangeArrowheads="1"/>
              </p:cNvPicPr>
              <p:nvPr/>
            </p:nvPicPr>
            <p:blipFill>
              <a:blip r:embed="rId4"/>
              <a:srcRect/>
              <a:stretch>
                <a:fillRect/>
              </a:stretch>
            </p:blipFill>
            <p:spPr bwMode="auto">
              <a:xfrm>
                <a:off x="0" y="0"/>
                <a:ext cx="3456432" cy="4913376"/>
              </a:xfrm>
              <a:prstGeom prst="rect">
                <a:avLst/>
              </a:prstGeom>
              <a:noFill/>
              <a:ln w="9525">
                <a:noFill/>
                <a:miter lim="800000"/>
                <a:headEnd/>
                <a:tailEnd/>
              </a:ln>
            </p:spPr>
          </p:pic>
          <p:sp>
            <p:nvSpPr>
              <p:cNvPr id="31796" name="Text Box 18"/>
              <p:cNvSpPr txBox="1">
                <a:spLocks noChangeArrowheads="1"/>
              </p:cNvSpPr>
              <p:nvPr/>
            </p:nvSpPr>
            <p:spPr bwMode="auto">
              <a:xfrm>
                <a:off x="182630" y="188726"/>
                <a:ext cx="3094220" cy="4542020"/>
              </a:xfrm>
              <a:prstGeom prst="rect">
                <a:avLst/>
              </a:prstGeom>
              <a:noFill/>
              <a:ln w="9525">
                <a:noFill/>
                <a:miter lim="800000"/>
              </a:ln>
            </p:spPr>
            <p:txBody>
              <a:bodyPr anchor="ctr"/>
              <a:lstStyle/>
              <a:p>
                <a:pPr algn="ctr"/>
                <a:endParaRPr lang="zh-CN" altLang="en-US">
                  <a:solidFill>
                    <a:srgbClr val="FFFFFF"/>
                  </a:solidFill>
                  <a:latin typeface="Calibri" panose="020F0502020204030204" charset="0"/>
                </a:endParaRPr>
              </a:p>
            </p:txBody>
          </p:sp>
        </p:grpSp>
        <p:pic>
          <p:nvPicPr>
            <p:cNvPr id="31782" name="图片 38" descr="CT机器.jpg"/>
            <p:cNvPicPr>
              <a:picLocks noChangeAspect="1" noChangeArrowheads="1"/>
            </p:cNvPicPr>
            <p:nvPr/>
          </p:nvPicPr>
          <p:blipFill>
            <a:blip r:embed="rId5"/>
            <a:srcRect/>
            <a:stretch>
              <a:fillRect/>
            </a:stretch>
          </p:blipFill>
          <p:spPr bwMode="auto">
            <a:xfrm>
              <a:off x="736126" y="27861"/>
              <a:ext cx="1871607" cy="1931670"/>
            </a:xfrm>
            <a:prstGeom prst="rect">
              <a:avLst/>
            </a:prstGeom>
            <a:noFill/>
            <a:ln w="9525">
              <a:noFill/>
              <a:miter lim="800000"/>
              <a:headEnd/>
              <a:tailEnd/>
            </a:ln>
          </p:spPr>
        </p:pic>
        <p:grpSp>
          <p:nvGrpSpPr>
            <p:cNvPr id="31783" name="流程图: 可选过程 39"/>
            <p:cNvGrpSpPr/>
            <p:nvPr/>
          </p:nvGrpSpPr>
          <p:grpSpPr bwMode="auto">
            <a:xfrm>
              <a:off x="134112" y="1123712"/>
              <a:ext cx="3075635" cy="792480"/>
              <a:chOff x="0" y="0"/>
              <a:chExt cx="3145536" cy="780288"/>
            </a:xfrm>
          </p:grpSpPr>
          <p:pic>
            <p:nvPicPr>
              <p:cNvPr id="31793" name="流程图: 可选过程 39"/>
              <p:cNvPicPr>
                <a:picLocks noChangeArrowheads="1"/>
              </p:cNvPicPr>
              <p:nvPr/>
            </p:nvPicPr>
            <p:blipFill>
              <a:blip r:embed="rId6"/>
              <a:srcRect/>
              <a:stretch>
                <a:fillRect/>
              </a:stretch>
            </p:blipFill>
            <p:spPr bwMode="auto">
              <a:xfrm>
                <a:off x="0" y="0"/>
                <a:ext cx="3145536" cy="780288"/>
              </a:xfrm>
              <a:prstGeom prst="rect">
                <a:avLst/>
              </a:prstGeom>
              <a:noFill/>
              <a:ln w="9525">
                <a:noFill/>
                <a:miter lim="800000"/>
                <a:headEnd/>
                <a:tailEnd/>
              </a:ln>
            </p:spPr>
          </p:pic>
          <p:sp>
            <p:nvSpPr>
              <p:cNvPr id="31794" name="Text Box 22"/>
              <p:cNvSpPr txBox="1">
                <a:spLocks noChangeArrowheads="1"/>
              </p:cNvSpPr>
              <p:nvPr/>
            </p:nvSpPr>
            <p:spPr bwMode="auto">
              <a:xfrm>
                <a:off x="55329" y="55616"/>
                <a:ext cx="3044023" cy="677027"/>
              </a:xfrm>
              <a:prstGeom prst="rect">
                <a:avLst/>
              </a:prstGeom>
              <a:noFill/>
              <a:ln w="9525">
                <a:noFill/>
                <a:miter lim="800000"/>
              </a:ln>
            </p:spPr>
            <p:txBody>
              <a:bodyPr anchor="ctr"/>
              <a:lstStyle/>
              <a:p>
                <a:pPr algn="ctr"/>
                <a:r>
                  <a:rPr lang="zh-CN" altLang="en-US" sz="1400" b="1">
                    <a:latin typeface="微软雅黑" panose="020B0503020204020204" pitchFamily="34" charset="-122"/>
                    <a:ea typeface="微软雅黑" panose="020B0503020204020204" pitchFamily="34" charset="-122"/>
                  </a:rPr>
                  <a:t>良好的盘感和经验积累能够带来超额收益；投资是一门艺术</a:t>
                </a:r>
              </a:p>
            </p:txBody>
          </p:sp>
        </p:grpSp>
        <p:grpSp>
          <p:nvGrpSpPr>
            <p:cNvPr id="31784" name="流程图: 可选过程 40"/>
            <p:cNvGrpSpPr/>
            <p:nvPr/>
          </p:nvGrpSpPr>
          <p:grpSpPr bwMode="auto">
            <a:xfrm>
              <a:off x="134112" y="2040017"/>
              <a:ext cx="3075635" cy="792480"/>
              <a:chOff x="0" y="0"/>
              <a:chExt cx="3145536" cy="780288"/>
            </a:xfrm>
          </p:grpSpPr>
          <p:pic>
            <p:nvPicPr>
              <p:cNvPr id="31791" name="流程图: 可选过程 40"/>
              <p:cNvPicPr>
                <a:picLocks noChangeArrowheads="1"/>
              </p:cNvPicPr>
              <p:nvPr/>
            </p:nvPicPr>
            <p:blipFill>
              <a:blip r:embed="rId7"/>
              <a:srcRect/>
              <a:stretch>
                <a:fillRect/>
              </a:stretch>
            </p:blipFill>
            <p:spPr bwMode="auto">
              <a:xfrm>
                <a:off x="0" y="0"/>
                <a:ext cx="3145536" cy="780288"/>
              </a:xfrm>
              <a:prstGeom prst="rect">
                <a:avLst/>
              </a:prstGeom>
              <a:noFill/>
              <a:ln w="9525">
                <a:noFill/>
                <a:miter lim="800000"/>
                <a:headEnd/>
                <a:tailEnd/>
              </a:ln>
            </p:spPr>
          </p:pic>
          <p:sp>
            <p:nvSpPr>
              <p:cNvPr id="31792" name="Text Box 25"/>
              <p:cNvSpPr txBox="1">
                <a:spLocks noChangeArrowheads="1"/>
              </p:cNvSpPr>
              <p:nvPr/>
            </p:nvSpPr>
            <p:spPr bwMode="auto">
              <a:xfrm>
                <a:off x="55329" y="53741"/>
                <a:ext cx="3044023" cy="677027"/>
              </a:xfrm>
              <a:prstGeom prst="rect">
                <a:avLst/>
              </a:prstGeom>
              <a:noFill/>
              <a:ln w="9525">
                <a:noFill/>
                <a:miter lim="800000"/>
              </a:ln>
            </p:spPr>
            <p:txBody>
              <a:bodyPr anchor="ctr"/>
              <a:lstStyle/>
              <a:p>
                <a:pPr algn="ctr"/>
                <a:r>
                  <a:rPr lang="zh-CN" altLang="en-US" sz="1400" b="1">
                    <a:latin typeface="微软雅黑" panose="020B0503020204020204" pitchFamily="34" charset="-122"/>
                    <a:ea typeface="微软雅黑" panose="020B0503020204020204" pitchFamily="34" charset="-122"/>
                  </a:rPr>
                  <a:t>人工盯盘；</a:t>
                </a:r>
              </a:p>
              <a:p>
                <a:pPr algn="ctr"/>
                <a:r>
                  <a:rPr lang="zh-CN" altLang="en-US" sz="1400" b="1">
                    <a:latin typeface="微软雅黑" panose="020B0503020204020204" pitchFamily="34" charset="-122"/>
                    <a:ea typeface="微软雅黑" panose="020B0503020204020204" pitchFamily="34" charset="-122"/>
                  </a:rPr>
                  <a:t>受到时间精力影响；</a:t>
                </a:r>
              </a:p>
            </p:txBody>
          </p:sp>
        </p:grpSp>
        <p:grpSp>
          <p:nvGrpSpPr>
            <p:cNvPr id="31785" name="流程图: 可选过程 41"/>
            <p:cNvGrpSpPr/>
            <p:nvPr/>
          </p:nvGrpSpPr>
          <p:grpSpPr bwMode="auto">
            <a:xfrm>
              <a:off x="134112" y="2950131"/>
              <a:ext cx="3075635" cy="798671"/>
              <a:chOff x="0" y="0"/>
              <a:chExt cx="3145536" cy="786384"/>
            </a:xfrm>
          </p:grpSpPr>
          <p:pic>
            <p:nvPicPr>
              <p:cNvPr id="31789" name="流程图: 可选过程 41"/>
              <p:cNvPicPr>
                <a:picLocks noChangeArrowheads="1"/>
              </p:cNvPicPr>
              <p:nvPr/>
            </p:nvPicPr>
            <p:blipFill>
              <a:blip r:embed="rId8"/>
              <a:srcRect/>
              <a:stretch>
                <a:fillRect/>
              </a:stretch>
            </p:blipFill>
            <p:spPr bwMode="auto">
              <a:xfrm>
                <a:off x="0" y="0"/>
                <a:ext cx="3145536" cy="786384"/>
              </a:xfrm>
              <a:prstGeom prst="rect">
                <a:avLst/>
              </a:prstGeom>
              <a:noFill/>
              <a:ln w="9525">
                <a:noFill/>
                <a:miter lim="800000"/>
                <a:headEnd/>
                <a:tailEnd/>
              </a:ln>
            </p:spPr>
          </p:pic>
          <p:sp>
            <p:nvSpPr>
              <p:cNvPr id="31790" name="Text Box 28"/>
              <p:cNvSpPr txBox="1">
                <a:spLocks noChangeArrowheads="1"/>
              </p:cNvSpPr>
              <p:nvPr/>
            </p:nvSpPr>
            <p:spPr bwMode="auto">
              <a:xfrm>
                <a:off x="55329" y="57961"/>
                <a:ext cx="3044023" cy="677027"/>
              </a:xfrm>
              <a:prstGeom prst="rect">
                <a:avLst/>
              </a:prstGeom>
              <a:noFill/>
              <a:ln w="9525">
                <a:noFill/>
                <a:miter lim="800000"/>
              </a:ln>
            </p:spPr>
            <p:txBody>
              <a:bodyPr anchor="ctr"/>
              <a:lstStyle/>
              <a:p>
                <a:r>
                  <a:rPr lang="zh-CN" altLang="en-US" sz="1400" b="1">
                    <a:latin typeface="微软雅黑" panose="020B0503020204020204" pitchFamily="34" charset="-122"/>
                    <a:ea typeface="微软雅黑" panose="020B0503020204020204" pitchFamily="34" charset="-122"/>
                  </a:rPr>
                  <a:t>传统投资策略只能通过未来的实际操作进行有效性验证；</a:t>
                </a:r>
              </a:p>
              <a:p>
                <a:r>
                  <a:rPr lang="zh-CN" altLang="en-US" sz="1400" b="1">
                    <a:latin typeface="微软雅黑" panose="020B0503020204020204" pitchFamily="34" charset="-122"/>
                    <a:ea typeface="微软雅黑" panose="020B0503020204020204" pitchFamily="34" charset="-122"/>
                  </a:rPr>
                  <a:t>无法通过历史数据检验策略有效性；</a:t>
                </a:r>
              </a:p>
            </p:txBody>
          </p:sp>
        </p:grpSp>
        <p:grpSp>
          <p:nvGrpSpPr>
            <p:cNvPr id="31786" name="流程图: 可选过程 42"/>
            <p:cNvGrpSpPr/>
            <p:nvPr/>
          </p:nvGrpSpPr>
          <p:grpSpPr bwMode="auto">
            <a:xfrm>
              <a:off x="134112" y="3866436"/>
              <a:ext cx="3075635" cy="792480"/>
              <a:chOff x="0" y="0"/>
              <a:chExt cx="3145536" cy="780288"/>
            </a:xfrm>
          </p:grpSpPr>
          <p:pic>
            <p:nvPicPr>
              <p:cNvPr id="31787" name="流程图: 可选过程 42"/>
              <p:cNvPicPr>
                <a:picLocks noChangeArrowheads="1"/>
              </p:cNvPicPr>
              <p:nvPr/>
            </p:nvPicPr>
            <p:blipFill>
              <a:blip r:embed="rId9"/>
              <a:srcRect/>
              <a:stretch>
                <a:fillRect/>
              </a:stretch>
            </p:blipFill>
            <p:spPr bwMode="auto">
              <a:xfrm>
                <a:off x="0" y="0"/>
                <a:ext cx="3145536" cy="780288"/>
              </a:xfrm>
              <a:prstGeom prst="rect">
                <a:avLst/>
              </a:prstGeom>
              <a:noFill/>
              <a:ln w="9525">
                <a:noFill/>
                <a:miter lim="800000"/>
                <a:headEnd/>
                <a:tailEnd/>
              </a:ln>
            </p:spPr>
          </p:pic>
          <p:sp>
            <p:nvSpPr>
              <p:cNvPr id="31788" name="Text Box 31"/>
              <p:cNvSpPr txBox="1">
                <a:spLocks noChangeArrowheads="1"/>
              </p:cNvSpPr>
              <p:nvPr/>
            </p:nvSpPr>
            <p:spPr bwMode="auto">
              <a:xfrm>
                <a:off x="55329" y="56085"/>
                <a:ext cx="3044023" cy="677027"/>
              </a:xfrm>
              <a:prstGeom prst="rect">
                <a:avLst/>
              </a:prstGeom>
              <a:noFill/>
              <a:ln w="9525">
                <a:noFill/>
                <a:miter lim="800000"/>
              </a:ln>
            </p:spPr>
            <p:txBody>
              <a:bodyPr anchor="ctr"/>
              <a:lstStyle/>
              <a:p>
                <a:pPr algn="ctr"/>
                <a:r>
                  <a:rPr lang="zh-CN" altLang="en-US" sz="1400" b="1">
                    <a:latin typeface="微软雅黑" panose="020B0503020204020204" pitchFamily="34" charset="-122"/>
                    <a:ea typeface="微软雅黑" panose="020B0503020204020204" pitchFamily="34" charset="-122"/>
                  </a:rPr>
                  <a:t>认为市场上涨；市场下跌时，将出现套牢或是亏损的情况；</a:t>
                </a:r>
              </a:p>
            </p:txBody>
          </p:sp>
        </p:grpSp>
      </p:grpSp>
      <p:grpSp>
        <p:nvGrpSpPr>
          <p:cNvPr id="31755" name="组合 49"/>
          <p:cNvGrpSpPr/>
          <p:nvPr/>
        </p:nvGrpSpPr>
        <p:grpSpPr bwMode="auto">
          <a:xfrm>
            <a:off x="1828800" y="1295400"/>
            <a:ext cx="3352800" cy="4876800"/>
            <a:chOff x="0" y="0"/>
            <a:chExt cx="3276600" cy="4953000"/>
          </a:xfrm>
        </p:grpSpPr>
        <p:grpSp>
          <p:nvGrpSpPr>
            <p:cNvPr id="31765" name="圆角矩形 44"/>
            <p:cNvGrpSpPr/>
            <p:nvPr/>
          </p:nvGrpSpPr>
          <p:grpSpPr bwMode="auto">
            <a:xfrm>
              <a:off x="-17872" y="-21669"/>
              <a:ext cx="3306387" cy="4990148"/>
              <a:chOff x="0" y="0"/>
              <a:chExt cx="3383280" cy="4913376"/>
            </a:xfrm>
          </p:grpSpPr>
          <p:pic>
            <p:nvPicPr>
              <p:cNvPr id="31779" name="圆角矩形 44"/>
              <p:cNvPicPr>
                <a:picLocks noChangeArrowheads="1"/>
              </p:cNvPicPr>
              <p:nvPr/>
            </p:nvPicPr>
            <p:blipFill>
              <a:blip r:embed="rId10"/>
              <a:srcRect/>
              <a:stretch>
                <a:fillRect/>
              </a:stretch>
            </p:blipFill>
            <p:spPr bwMode="auto">
              <a:xfrm>
                <a:off x="0" y="0"/>
                <a:ext cx="3383280" cy="4913376"/>
              </a:xfrm>
              <a:prstGeom prst="rect">
                <a:avLst/>
              </a:prstGeom>
              <a:noFill/>
              <a:ln w="9525">
                <a:noFill/>
                <a:miter lim="800000"/>
                <a:headEnd/>
                <a:tailEnd/>
              </a:ln>
            </p:spPr>
          </p:pic>
          <p:sp>
            <p:nvSpPr>
              <p:cNvPr id="31780" name="Text Box 35"/>
              <p:cNvSpPr txBox="1">
                <a:spLocks noChangeArrowheads="1"/>
              </p:cNvSpPr>
              <p:nvPr/>
            </p:nvSpPr>
            <p:spPr bwMode="auto">
              <a:xfrm>
                <a:off x="181958" y="185006"/>
                <a:ext cx="3025460" cy="4549460"/>
              </a:xfrm>
              <a:prstGeom prst="rect">
                <a:avLst/>
              </a:prstGeom>
              <a:noFill/>
              <a:ln w="9525">
                <a:noFill/>
                <a:miter lim="800000"/>
              </a:ln>
            </p:spPr>
            <p:txBody>
              <a:bodyPr anchor="ctr"/>
              <a:lstStyle/>
              <a:p>
                <a:pPr algn="ctr"/>
                <a:endParaRPr lang="zh-CN" altLang="en-US">
                  <a:latin typeface="Calibri" panose="020F0502020204030204" charset="0"/>
                </a:endParaRPr>
              </a:p>
            </p:txBody>
          </p:sp>
        </p:grpSp>
        <p:pic>
          <p:nvPicPr>
            <p:cNvPr id="31766" name="图片 45" descr="CT机器.jpg"/>
            <p:cNvPicPr>
              <a:picLocks noChangeAspect="1" noChangeArrowheads="1"/>
            </p:cNvPicPr>
            <p:nvPr/>
          </p:nvPicPr>
          <p:blipFill>
            <a:blip r:embed="rId11"/>
            <a:srcRect/>
            <a:stretch>
              <a:fillRect/>
            </a:stretch>
          </p:blipFill>
          <p:spPr bwMode="auto">
            <a:xfrm>
              <a:off x="714895" y="-3096"/>
              <a:ext cx="1918300" cy="2067878"/>
            </a:xfrm>
            <a:prstGeom prst="rect">
              <a:avLst/>
            </a:prstGeom>
            <a:noFill/>
            <a:ln w="9525">
              <a:noFill/>
              <a:miter lim="800000"/>
              <a:headEnd/>
              <a:tailEnd/>
            </a:ln>
          </p:spPr>
        </p:pic>
        <p:grpSp>
          <p:nvGrpSpPr>
            <p:cNvPr id="31767" name="流程图: 可选过程 46"/>
            <p:cNvGrpSpPr/>
            <p:nvPr/>
          </p:nvGrpSpPr>
          <p:grpSpPr bwMode="auto">
            <a:xfrm>
              <a:off x="137021" y="1198007"/>
              <a:ext cx="2996600" cy="792480"/>
              <a:chOff x="0" y="0"/>
              <a:chExt cx="3066288" cy="780288"/>
            </a:xfrm>
          </p:grpSpPr>
          <p:pic>
            <p:nvPicPr>
              <p:cNvPr id="31777" name="流程图: 可选过程 46"/>
              <p:cNvPicPr>
                <a:picLocks noChangeArrowheads="1"/>
              </p:cNvPicPr>
              <p:nvPr/>
            </p:nvPicPr>
            <p:blipFill>
              <a:blip r:embed="rId12"/>
              <a:srcRect/>
              <a:stretch>
                <a:fillRect/>
              </a:stretch>
            </p:blipFill>
            <p:spPr bwMode="auto">
              <a:xfrm>
                <a:off x="0" y="0"/>
                <a:ext cx="3066288" cy="780288"/>
              </a:xfrm>
              <a:prstGeom prst="rect">
                <a:avLst/>
              </a:prstGeom>
              <a:noFill/>
              <a:ln w="9525">
                <a:noFill/>
                <a:miter lim="800000"/>
                <a:headEnd/>
                <a:tailEnd/>
              </a:ln>
            </p:spPr>
          </p:pic>
          <p:sp>
            <p:nvSpPr>
              <p:cNvPr id="31778" name="Text Box 39"/>
              <p:cNvSpPr txBox="1">
                <a:spLocks noChangeArrowheads="1"/>
              </p:cNvSpPr>
              <p:nvPr/>
            </p:nvSpPr>
            <p:spPr bwMode="auto">
              <a:xfrm>
                <a:off x="52361" y="57492"/>
                <a:ext cx="2967662" cy="677027"/>
              </a:xfrm>
              <a:prstGeom prst="rect">
                <a:avLst/>
              </a:prstGeom>
              <a:noFill/>
              <a:ln w="9525">
                <a:noFill/>
                <a:miter lim="800000"/>
              </a:ln>
            </p:spPr>
            <p:txBody>
              <a:bodyPr anchor="ctr"/>
              <a:lstStyle/>
              <a:p>
                <a:pPr algn="ctr"/>
                <a:r>
                  <a:rPr lang="zh-CN" altLang="en-US" sz="1200" b="1">
                    <a:latin typeface="微软雅黑" panose="020B0503020204020204" pitchFamily="34" charset="-122"/>
                    <a:ea typeface="微软雅黑" panose="020B0503020204020204" pitchFamily="34" charset="-122"/>
                  </a:rPr>
                  <a:t>科学投资；用数学公式统计历史规律，建立数学模型；充分统计数据，坚决避免主观判断，相信科学</a:t>
                </a:r>
              </a:p>
            </p:txBody>
          </p:sp>
        </p:grpSp>
        <p:grpSp>
          <p:nvGrpSpPr>
            <p:cNvPr id="31768" name="流程图: 可选过程 47"/>
            <p:cNvGrpSpPr/>
            <p:nvPr/>
          </p:nvGrpSpPr>
          <p:grpSpPr bwMode="auto">
            <a:xfrm>
              <a:off x="137021" y="2114312"/>
              <a:ext cx="2996600" cy="792480"/>
              <a:chOff x="0" y="0"/>
              <a:chExt cx="3066288" cy="780288"/>
            </a:xfrm>
          </p:grpSpPr>
          <p:pic>
            <p:nvPicPr>
              <p:cNvPr id="31775" name="流程图: 可选过程 47"/>
              <p:cNvPicPr>
                <a:picLocks noChangeArrowheads="1"/>
              </p:cNvPicPr>
              <p:nvPr/>
            </p:nvPicPr>
            <p:blipFill>
              <a:blip r:embed="rId13"/>
              <a:srcRect/>
              <a:stretch>
                <a:fillRect/>
              </a:stretch>
            </p:blipFill>
            <p:spPr bwMode="auto">
              <a:xfrm>
                <a:off x="0" y="0"/>
                <a:ext cx="3066288" cy="780288"/>
              </a:xfrm>
              <a:prstGeom prst="rect">
                <a:avLst/>
              </a:prstGeom>
              <a:noFill/>
              <a:ln w="9525">
                <a:noFill/>
                <a:miter lim="800000"/>
                <a:headEnd/>
                <a:tailEnd/>
              </a:ln>
            </p:spPr>
          </p:pic>
          <p:sp>
            <p:nvSpPr>
              <p:cNvPr id="31776" name="Text Box 42"/>
              <p:cNvSpPr txBox="1">
                <a:spLocks noChangeArrowheads="1"/>
              </p:cNvSpPr>
              <p:nvPr/>
            </p:nvSpPr>
            <p:spPr bwMode="auto">
              <a:xfrm>
                <a:off x="52361" y="55616"/>
                <a:ext cx="2967662" cy="677027"/>
              </a:xfrm>
              <a:prstGeom prst="rect">
                <a:avLst/>
              </a:prstGeom>
              <a:noFill/>
              <a:ln w="9525">
                <a:noFill/>
                <a:miter lim="800000"/>
              </a:ln>
            </p:spPr>
            <p:txBody>
              <a:bodyPr anchor="ctr"/>
              <a:lstStyle/>
              <a:p>
                <a:r>
                  <a:rPr lang="zh-CN" altLang="en-US" sz="1200" b="1">
                    <a:latin typeface="微软雅黑" panose="020B0503020204020204" pitchFamily="34" charset="-122"/>
                    <a:ea typeface="微软雅黑" panose="020B0503020204020204" pitchFamily="34" charset="-122"/>
                  </a:rPr>
                  <a:t>计算机实际监控海量数据；</a:t>
                </a:r>
              </a:p>
              <a:p>
                <a:r>
                  <a:rPr lang="zh-CN" altLang="en-US" sz="1200" b="1">
                    <a:latin typeface="微软雅黑" panose="020B0503020204020204" pitchFamily="34" charset="-122"/>
                    <a:ea typeface="微软雅黑" panose="020B0503020204020204" pitchFamily="34" charset="-122"/>
                  </a:rPr>
                  <a:t>可同时监控多个品种（股票、期货、期权等），不易受外界因素干扰；</a:t>
                </a:r>
              </a:p>
            </p:txBody>
          </p:sp>
        </p:grpSp>
        <p:grpSp>
          <p:nvGrpSpPr>
            <p:cNvPr id="31769" name="流程图: 可选过程 48"/>
            <p:cNvGrpSpPr/>
            <p:nvPr/>
          </p:nvGrpSpPr>
          <p:grpSpPr bwMode="auto">
            <a:xfrm>
              <a:off x="137021" y="3030617"/>
              <a:ext cx="2996600" cy="792480"/>
              <a:chOff x="0" y="0"/>
              <a:chExt cx="3066288" cy="780288"/>
            </a:xfrm>
          </p:grpSpPr>
          <p:pic>
            <p:nvPicPr>
              <p:cNvPr id="31773" name="流程图: 可选过程 48"/>
              <p:cNvPicPr>
                <a:picLocks noChangeArrowheads="1"/>
              </p:cNvPicPr>
              <p:nvPr/>
            </p:nvPicPr>
            <p:blipFill>
              <a:blip r:embed="rId14"/>
              <a:srcRect/>
              <a:stretch>
                <a:fillRect/>
              </a:stretch>
            </p:blipFill>
            <p:spPr bwMode="auto">
              <a:xfrm>
                <a:off x="0" y="0"/>
                <a:ext cx="3066288" cy="780288"/>
              </a:xfrm>
              <a:prstGeom prst="rect">
                <a:avLst/>
              </a:prstGeom>
              <a:noFill/>
              <a:ln w="9525">
                <a:noFill/>
                <a:miter lim="800000"/>
                <a:headEnd/>
                <a:tailEnd/>
              </a:ln>
            </p:spPr>
          </p:pic>
          <p:sp>
            <p:nvSpPr>
              <p:cNvPr id="31774" name="Text Box 45"/>
              <p:cNvSpPr txBox="1">
                <a:spLocks noChangeArrowheads="1"/>
              </p:cNvSpPr>
              <p:nvPr/>
            </p:nvSpPr>
            <p:spPr bwMode="auto">
              <a:xfrm>
                <a:off x="52361" y="53741"/>
                <a:ext cx="2967662" cy="677027"/>
              </a:xfrm>
              <a:prstGeom prst="rect">
                <a:avLst/>
              </a:prstGeom>
              <a:noFill/>
              <a:ln w="9525">
                <a:noFill/>
                <a:miter lim="800000"/>
              </a:ln>
            </p:spPr>
            <p:txBody>
              <a:bodyPr anchor="ctr"/>
              <a:lstStyle/>
              <a:p>
                <a:pPr algn="ctr"/>
                <a:r>
                  <a:rPr lang="zh-CN" altLang="en-US" sz="1200" b="1">
                    <a:latin typeface="微软雅黑" panose="020B0503020204020204" pitchFamily="34" charset="-122"/>
                    <a:ea typeface="微软雅黑" panose="020B0503020204020204" pitchFamily="34" charset="-122"/>
                  </a:rPr>
                  <a:t>通过对历史数据进行检验，确定策略在各个行情因素下有效运行；对未来策略的有效性提供有力的参考依据；</a:t>
                </a:r>
              </a:p>
            </p:txBody>
          </p:sp>
        </p:grpSp>
        <p:grpSp>
          <p:nvGrpSpPr>
            <p:cNvPr id="31770" name="流程图: 可选过程 49"/>
            <p:cNvGrpSpPr/>
            <p:nvPr/>
          </p:nvGrpSpPr>
          <p:grpSpPr bwMode="auto">
            <a:xfrm>
              <a:off x="137021" y="3940731"/>
              <a:ext cx="2996600" cy="798671"/>
              <a:chOff x="0" y="0"/>
              <a:chExt cx="3066288" cy="786384"/>
            </a:xfrm>
          </p:grpSpPr>
          <p:pic>
            <p:nvPicPr>
              <p:cNvPr id="31771" name="流程图: 可选过程 49"/>
              <p:cNvPicPr>
                <a:picLocks noChangeArrowheads="1"/>
              </p:cNvPicPr>
              <p:nvPr/>
            </p:nvPicPr>
            <p:blipFill>
              <a:blip r:embed="rId15"/>
              <a:srcRect/>
              <a:stretch>
                <a:fillRect/>
              </a:stretch>
            </p:blipFill>
            <p:spPr bwMode="auto">
              <a:xfrm>
                <a:off x="0" y="0"/>
                <a:ext cx="3066288" cy="786384"/>
              </a:xfrm>
              <a:prstGeom prst="rect">
                <a:avLst/>
              </a:prstGeom>
              <a:noFill/>
              <a:ln w="9525">
                <a:noFill/>
                <a:miter lim="800000"/>
                <a:headEnd/>
                <a:tailEnd/>
              </a:ln>
            </p:spPr>
          </p:pic>
          <p:sp>
            <p:nvSpPr>
              <p:cNvPr id="31772" name="Text Box 48"/>
              <p:cNvSpPr txBox="1">
                <a:spLocks noChangeArrowheads="1"/>
              </p:cNvSpPr>
              <p:nvPr/>
            </p:nvSpPr>
            <p:spPr bwMode="auto">
              <a:xfrm>
                <a:off x="52361" y="57961"/>
                <a:ext cx="2967662" cy="677027"/>
              </a:xfrm>
              <a:prstGeom prst="rect">
                <a:avLst/>
              </a:prstGeom>
              <a:noFill/>
              <a:ln w="9525">
                <a:noFill/>
                <a:miter lim="800000"/>
              </a:ln>
            </p:spPr>
            <p:txBody>
              <a:bodyPr anchor="ctr"/>
              <a:lstStyle/>
              <a:p>
                <a:r>
                  <a:rPr lang="zh-CN" altLang="en-US" sz="1400" b="1">
                    <a:latin typeface="微软雅黑" panose="020B0503020204020204" pitchFamily="34" charset="-122"/>
                    <a:ea typeface="微软雅黑" panose="020B0503020204020204" pitchFamily="34" charset="-122"/>
                  </a:rPr>
                  <a:t>市场中性策略；不受大盘涨跌影响，牛熊市皆可能赚钱；</a:t>
                </a:r>
              </a:p>
            </p:txBody>
          </p:sp>
        </p:grpSp>
      </p:grpSp>
      <p:grpSp>
        <p:nvGrpSpPr>
          <p:cNvPr id="31756" name="左右箭头 50"/>
          <p:cNvGrpSpPr/>
          <p:nvPr/>
        </p:nvGrpSpPr>
        <p:grpSpPr bwMode="auto">
          <a:xfrm>
            <a:off x="5314951" y="3408363"/>
            <a:ext cx="1323975" cy="639762"/>
            <a:chOff x="0" y="0"/>
            <a:chExt cx="834" cy="403"/>
          </a:xfrm>
        </p:grpSpPr>
        <p:pic>
          <p:nvPicPr>
            <p:cNvPr id="31763" name="左右箭头 50"/>
            <p:cNvPicPr>
              <a:picLocks noChangeArrowheads="1"/>
            </p:cNvPicPr>
            <p:nvPr/>
          </p:nvPicPr>
          <p:blipFill>
            <a:blip r:embed="rId16"/>
            <a:srcRect/>
            <a:stretch>
              <a:fillRect/>
            </a:stretch>
          </p:blipFill>
          <p:spPr bwMode="auto">
            <a:xfrm>
              <a:off x="0" y="0"/>
              <a:ext cx="834" cy="403"/>
            </a:xfrm>
            <a:prstGeom prst="rect">
              <a:avLst/>
            </a:prstGeom>
            <a:noFill/>
            <a:ln w="9525">
              <a:noFill/>
              <a:miter lim="800000"/>
              <a:headEnd/>
              <a:tailEnd/>
            </a:ln>
          </p:spPr>
        </p:pic>
        <p:sp>
          <p:nvSpPr>
            <p:cNvPr id="31764" name="Text Box 51"/>
            <p:cNvSpPr txBox="1">
              <a:spLocks noChangeArrowheads="1"/>
            </p:cNvSpPr>
            <p:nvPr/>
          </p:nvSpPr>
          <p:spPr bwMode="auto">
            <a:xfrm>
              <a:off x="52" y="69"/>
              <a:ext cx="736" cy="272"/>
            </a:xfrm>
            <a:prstGeom prst="rect">
              <a:avLst/>
            </a:prstGeom>
            <a:noFill/>
            <a:ln w="9525">
              <a:noFill/>
              <a:miter lim="800000"/>
            </a:ln>
          </p:spPr>
          <p:txBody>
            <a:bodyPr anchor="ctr"/>
            <a:lstStyle/>
            <a:p>
              <a:pPr algn="ctr"/>
              <a:r>
                <a:rPr lang="zh-CN" altLang="en-US" b="1">
                  <a:latin typeface="微软雅黑" panose="020B0503020204020204" pitchFamily="34" charset="-122"/>
                  <a:ea typeface="微软雅黑" panose="020B0503020204020204" pitchFamily="34" charset="-122"/>
                </a:rPr>
                <a:t>操作模式</a:t>
              </a:r>
            </a:p>
          </p:txBody>
        </p:sp>
      </p:grpSp>
      <p:grpSp>
        <p:nvGrpSpPr>
          <p:cNvPr id="31757" name="左右箭头 51"/>
          <p:cNvGrpSpPr/>
          <p:nvPr/>
        </p:nvGrpSpPr>
        <p:grpSpPr bwMode="auto">
          <a:xfrm>
            <a:off x="5314951" y="4322763"/>
            <a:ext cx="1323975" cy="639762"/>
            <a:chOff x="0" y="0"/>
            <a:chExt cx="834" cy="403"/>
          </a:xfrm>
        </p:grpSpPr>
        <p:pic>
          <p:nvPicPr>
            <p:cNvPr id="31761" name="左右箭头 51"/>
            <p:cNvPicPr>
              <a:picLocks noChangeArrowheads="1"/>
            </p:cNvPicPr>
            <p:nvPr/>
          </p:nvPicPr>
          <p:blipFill>
            <a:blip r:embed="rId17"/>
            <a:srcRect/>
            <a:stretch>
              <a:fillRect/>
            </a:stretch>
          </p:blipFill>
          <p:spPr bwMode="auto">
            <a:xfrm>
              <a:off x="0" y="0"/>
              <a:ext cx="834" cy="403"/>
            </a:xfrm>
            <a:prstGeom prst="rect">
              <a:avLst/>
            </a:prstGeom>
            <a:noFill/>
            <a:ln w="9525">
              <a:noFill/>
              <a:miter lim="800000"/>
              <a:headEnd/>
              <a:tailEnd/>
            </a:ln>
          </p:spPr>
        </p:pic>
        <p:sp>
          <p:nvSpPr>
            <p:cNvPr id="31762" name="Text Box 54"/>
            <p:cNvSpPr txBox="1">
              <a:spLocks noChangeArrowheads="1"/>
            </p:cNvSpPr>
            <p:nvPr/>
          </p:nvSpPr>
          <p:spPr bwMode="auto">
            <a:xfrm>
              <a:off x="52" y="69"/>
              <a:ext cx="736" cy="272"/>
            </a:xfrm>
            <a:prstGeom prst="rect">
              <a:avLst/>
            </a:prstGeom>
            <a:noFill/>
            <a:ln w="9525">
              <a:noFill/>
              <a:miter lim="800000"/>
            </a:ln>
          </p:spPr>
          <p:txBody>
            <a:bodyPr anchor="ctr"/>
            <a:lstStyle/>
            <a:p>
              <a:pPr algn="ctr"/>
              <a:r>
                <a:rPr lang="zh-CN" altLang="en-US" b="1">
                  <a:latin typeface="微软雅黑" panose="020B0503020204020204" pitchFamily="34" charset="-122"/>
                  <a:ea typeface="微软雅黑" panose="020B0503020204020204" pitchFamily="34" charset="-122"/>
                </a:rPr>
                <a:t>策略验证</a:t>
              </a:r>
            </a:p>
          </p:txBody>
        </p:sp>
      </p:grpSp>
      <p:grpSp>
        <p:nvGrpSpPr>
          <p:cNvPr id="31758" name="左右箭头 52"/>
          <p:cNvGrpSpPr/>
          <p:nvPr/>
        </p:nvGrpSpPr>
        <p:grpSpPr bwMode="auto">
          <a:xfrm>
            <a:off x="5314951" y="5162550"/>
            <a:ext cx="1323975" cy="641350"/>
            <a:chOff x="0" y="0"/>
            <a:chExt cx="834" cy="404"/>
          </a:xfrm>
        </p:grpSpPr>
        <p:pic>
          <p:nvPicPr>
            <p:cNvPr id="31759" name="左右箭头 52"/>
            <p:cNvPicPr>
              <a:picLocks noChangeArrowheads="1"/>
            </p:cNvPicPr>
            <p:nvPr/>
          </p:nvPicPr>
          <p:blipFill>
            <a:blip r:embed="rId18"/>
            <a:srcRect/>
            <a:stretch>
              <a:fillRect/>
            </a:stretch>
          </p:blipFill>
          <p:spPr bwMode="auto">
            <a:xfrm>
              <a:off x="0" y="0"/>
              <a:ext cx="834" cy="404"/>
            </a:xfrm>
            <a:prstGeom prst="rect">
              <a:avLst/>
            </a:prstGeom>
            <a:noFill/>
            <a:ln w="9525">
              <a:noFill/>
              <a:miter lim="800000"/>
              <a:headEnd/>
              <a:tailEnd/>
            </a:ln>
          </p:spPr>
        </p:pic>
        <p:sp>
          <p:nvSpPr>
            <p:cNvPr id="31760" name="Text Box 57"/>
            <p:cNvSpPr txBox="1">
              <a:spLocks noChangeArrowheads="1"/>
            </p:cNvSpPr>
            <p:nvPr/>
          </p:nvSpPr>
          <p:spPr bwMode="auto">
            <a:xfrm>
              <a:off x="52" y="68"/>
              <a:ext cx="736" cy="272"/>
            </a:xfrm>
            <a:prstGeom prst="rect">
              <a:avLst/>
            </a:prstGeom>
            <a:noFill/>
            <a:ln w="9525">
              <a:noFill/>
              <a:miter lim="800000"/>
            </a:ln>
          </p:spPr>
          <p:txBody>
            <a:bodyPr anchor="ctr"/>
            <a:lstStyle/>
            <a:p>
              <a:pPr algn="ctr"/>
              <a:r>
                <a:rPr lang="zh-CN" altLang="en-US" b="1">
                  <a:latin typeface="微软雅黑" panose="020B0503020204020204" pitchFamily="34" charset="-122"/>
                  <a:ea typeface="微软雅黑" panose="020B0503020204020204" pitchFamily="34" charset="-122"/>
                </a:rPr>
                <a:t>投资方向</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矩形 6"/>
          <p:cNvSpPr>
            <a:spLocks noChangeArrowheads="1"/>
          </p:cNvSpPr>
          <p:nvPr/>
        </p:nvSpPr>
        <p:spPr bwMode="auto">
          <a:xfrm flipV="1">
            <a:off x="1981200" y="1066800"/>
            <a:ext cx="8077200" cy="76200"/>
          </a:xfrm>
          <a:prstGeom prst="rect">
            <a:avLst/>
          </a:prstGeom>
          <a:solidFill>
            <a:srgbClr val="17375E"/>
          </a:solidFill>
          <a:ln w="25400">
            <a:solidFill>
              <a:srgbClr val="385D8A"/>
            </a:solidFill>
            <a:miter lim="800000"/>
          </a:ln>
        </p:spPr>
        <p:txBody>
          <a:bodyPr anchor="ctr"/>
          <a:lstStyle/>
          <a:p>
            <a:pPr algn="ctr"/>
            <a:endParaRPr lang="zh-CN" altLang="en-US">
              <a:solidFill>
                <a:srgbClr val="FFFFFF"/>
              </a:solidFill>
              <a:latin typeface="Calibri" panose="020F0502020204030204" charset="0"/>
            </a:endParaRPr>
          </a:p>
        </p:txBody>
      </p:sp>
      <p:cxnSp>
        <p:nvCxnSpPr>
          <p:cNvPr id="32772" name="直接连接符 8"/>
          <p:cNvCxnSpPr>
            <a:cxnSpLocks noChangeShapeType="1"/>
          </p:cNvCxnSpPr>
          <p:nvPr/>
        </p:nvCxnSpPr>
        <p:spPr bwMode="auto">
          <a:xfrm>
            <a:off x="1828800" y="6248400"/>
            <a:ext cx="8229600" cy="1588"/>
          </a:xfrm>
          <a:prstGeom prst="line">
            <a:avLst/>
          </a:prstGeom>
          <a:noFill/>
          <a:ln w="28575">
            <a:solidFill>
              <a:srgbClr val="17375E"/>
            </a:solidFill>
            <a:round/>
          </a:ln>
        </p:spPr>
      </p:cxnSp>
      <p:sp>
        <p:nvSpPr>
          <p:cNvPr id="32773" name="矩形 12"/>
          <p:cNvSpPr>
            <a:spLocks noChangeArrowheads="1"/>
          </p:cNvSpPr>
          <p:nvPr/>
        </p:nvSpPr>
        <p:spPr bwMode="auto">
          <a:xfrm>
            <a:off x="1981200" y="381000"/>
            <a:ext cx="3538151" cy="459259"/>
          </a:xfrm>
          <a:prstGeom prst="rect">
            <a:avLst/>
          </a:prstGeom>
          <a:solidFill>
            <a:srgbClr val="17375E"/>
          </a:solidFill>
          <a:ln w="25400">
            <a:solidFill>
              <a:srgbClr val="17375E"/>
            </a:solidFill>
            <a:miter lim="800000"/>
          </a:ln>
        </p:spPr>
        <p:txBody>
          <a:bodyPr anchor="ctr"/>
          <a:lstStyle/>
          <a:p>
            <a:pPr algn="ctr"/>
            <a:endParaRPr lang="zh-CN" altLang="en-US">
              <a:solidFill>
                <a:srgbClr val="FFFFFF"/>
              </a:solidFill>
              <a:latin typeface="Calibri" panose="020F0502020204030204" charset="0"/>
            </a:endParaRPr>
          </a:p>
        </p:txBody>
      </p:sp>
      <p:sp>
        <p:nvSpPr>
          <p:cNvPr id="32774" name="TextBox 13"/>
          <p:cNvSpPr txBox="1">
            <a:spLocks noChangeArrowheads="1"/>
          </p:cNvSpPr>
          <p:nvPr/>
        </p:nvSpPr>
        <p:spPr bwMode="auto">
          <a:xfrm>
            <a:off x="2133600" y="381001"/>
            <a:ext cx="4267200" cy="523220"/>
          </a:xfrm>
          <a:prstGeom prst="rect">
            <a:avLst/>
          </a:prstGeom>
          <a:noFill/>
          <a:ln w="9525">
            <a:noFill/>
            <a:miter lim="800000"/>
          </a:ln>
        </p:spPr>
        <p:txBody>
          <a:bodyPr>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3</a:t>
            </a:r>
            <a:r>
              <a:rPr lang="zh-CN" altLang="en-US" sz="2800" b="1" dirty="0" smtClean="0">
                <a:solidFill>
                  <a:schemeClr val="bg1"/>
                </a:solidFill>
                <a:latin typeface="微软雅黑" panose="020B0503020204020204" pitchFamily="34" charset="-122"/>
                <a:ea typeface="微软雅黑" panose="020B0503020204020204" pitchFamily="34" charset="-122"/>
              </a:rPr>
              <a:t>、量化</a:t>
            </a:r>
            <a:r>
              <a:rPr lang="zh-CN" altLang="en-US" sz="2800" b="1" dirty="0">
                <a:solidFill>
                  <a:schemeClr val="bg1"/>
                </a:solidFill>
                <a:latin typeface="微软雅黑" panose="020B0503020204020204" pitchFamily="34" charset="-122"/>
                <a:ea typeface="微软雅黑" panose="020B0503020204020204" pitchFamily="34" charset="-122"/>
              </a:rPr>
              <a:t>投资的优点</a:t>
            </a:r>
          </a:p>
        </p:txBody>
      </p:sp>
      <p:pic>
        <p:nvPicPr>
          <p:cNvPr id="32775" name="图示 7"/>
          <p:cNvPicPr>
            <a:picLocks noChangeArrowheads="1"/>
          </p:cNvPicPr>
          <p:nvPr/>
        </p:nvPicPr>
        <p:blipFill>
          <a:blip r:embed="rId3"/>
          <a:srcRect/>
          <a:stretch>
            <a:fillRect/>
          </a:stretch>
        </p:blipFill>
        <p:spPr bwMode="auto">
          <a:xfrm>
            <a:off x="2481264" y="1292226"/>
            <a:ext cx="6669087" cy="49498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矩形 6"/>
          <p:cNvSpPr>
            <a:spLocks noChangeArrowheads="1"/>
          </p:cNvSpPr>
          <p:nvPr/>
        </p:nvSpPr>
        <p:spPr bwMode="auto">
          <a:xfrm flipV="1">
            <a:off x="1981200" y="1066800"/>
            <a:ext cx="8077200" cy="76200"/>
          </a:xfrm>
          <a:prstGeom prst="rect">
            <a:avLst/>
          </a:prstGeom>
          <a:solidFill>
            <a:srgbClr val="17375E"/>
          </a:solidFill>
          <a:ln w="25400">
            <a:solidFill>
              <a:srgbClr val="385D8A"/>
            </a:solidFill>
            <a:miter lim="800000"/>
          </a:ln>
        </p:spPr>
        <p:txBody>
          <a:bodyPr anchor="ctr"/>
          <a:lstStyle/>
          <a:p>
            <a:pPr algn="ctr"/>
            <a:endParaRPr lang="zh-CN" altLang="en-US">
              <a:solidFill>
                <a:srgbClr val="FFFFFF"/>
              </a:solidFill>
              <a:latin typeface="Calibri" panose="020F0502020204030204" charset="0"/>
            </a:endParaRPr>
          </a:p>
        </p:txBody>
      </p:sp>
      <p:cxnSp>
        <p:nvCxnSpPr>
          <p:cNvPr id="33796" name="直接连接符 8"/>
          <p:cNvCxnSpPr>
            <a:cxnSpLocks noChangeShapeType="1"/>
          </p:cNvCxnSpPr>
          <p:nvPr/>
        </p:nvCxnSpPr>
        <p:spPr bwMode="auto">
          <a:xfrm>
            <a:off x="1828800" y="6248400"/>
            <a:ext cx="8229600" cy="1588"/>
          </a:xfrm>
          <a:prstGeom prst="line">
            <a:avLst/>
          </a:prstGeom>
          <a:noFill/>
          <a:ln w="28575">
            <a:solidFill>
              <a:srgbClr val="17375E"/>
            </a:solidFill>
            <a:round/>
          </a:ln>
        </p:spPr>
      </p:cxnSp>
      <p:sp>
        <p:nvSpPr>
          <p:cNvPr id="33797" name="矩形 12"/>
          <p:cNvSpPr>
            <a:spLocks noChangeArrowheads="1"/>
          </p:cNvSpPr>
          <p:nvPr/>
        </p:nvSpPr>
        <p:spPr bwMode="auto">
          <a:xfrm>
            <a:off x="1981200" y="381000"/>
            <a:ext cx="4436076" cy="609600"/>
          </a:xfrm>
          <a:prstGeom prst="rect">
            <a:avLst/>
          </a:prstGeom>
          <a:solidFill>
            <a:srgbClr val="17375E"/>
          </a:solidFill>
          <a:ln w="25400">
            <a:solidFill>
              <a:srgbClr val="17375E"/>
            </a:solidFill>
            <a:miter lim="800000"/>
          </a:ln>
        </p:spPr>
        <p:txBody>
          <a:bodyPr anchor="ctr"/>
          <a:lstStyle/>
          <a:p>
            <a:pPr algn="ctr"/>
            <a:endParaRPr lang="zh-CN" altLang="en-US">
              <a:solidFill>
                <a:srgbClr val="FFFFFF"/>
              </a:solidFill>
              <a:latin typeface="Calibri" panose="020F0502020204030204" charset="0"/>
            </a:endParaRPr>
          </a:p>
        </p:txBody>
      </p:sp>
      <p:sp>
        <p:nvSpPr>
          <p:cNvPr id="33798" name="TextBox 13"/>
          <p:cNvSpPr txBox="1">
            <a:spLocks noChangeArrowheads="1"/>
          </p:cNvSpPr>
          <p:nvPr/>
        </p:nvSpPr>
        <p:spPr bwMode="auto">
          <a:xfrm>
            <a:off x="2059459" y="454967"/>
            <a:ext cx="4555526" cy="523220"/>
          </a:xfrm>
          <a:prstGeom prst="rect">
            <a:avLst/>
          </a:prstGeom>
          <a:noFill/>
          <a:ln w="9525">
            <a:noFill/>
            <a:miter lim="800000"/>
          </a:ln>
        </p:spPr>
        <p:txBody>
          <a:bodyPr wrap="square">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4</a:t>
            </a:r>
            <a:r>
              <a:rPr lang="zh-CN" altLang="en-US" sz="2800" b="1" dirty="0" smtClean="0">
                <a:solidFill>
                  <a:schemeClr val="bg1"/>
                </a:solidFill>
                <a:latin typeface="微软雅黑" panose="020B0503020204020204" pitchFamily="34" charset="-122"/>
                <a:ea typeface="微软雅黑" panose="020B0503020204020204" pitchFamily="34" charset="-122"/>
              </a:rPr>
              <a:t>、量化</a:t>
            </a:r>
            <a:r>
              <a:rPr lang="zh-CN" altLang="en-US" sz="2800" b="1" dirty="0">
                <a:solidFill>
                  <a:schemeClr val="bg1"/>
                </a:solidFill>
                <a:latin typeface="微软雅黑" panose="020B0503020204020204" pitchFamily="34" charset="-122"/>
                <a:ea typeface="微软雅黑" panose="020B0503020204020204" pitchFamily="34" charset="-122"/>
              </a:rPr>
              <a:t>投资</a:t>
            </a:r>
            <a:r>
              <a:rPr lang="zh-CN" altLang="en-US" sz="2800" b="1" dirty="0" smtClean="0">
                <a:solidFill>
                  <a:schemeClr val="bg1"/>
                </a:solidFill>
                <a:latin typeface="微软雅黑" panose="020B0503020204020204" pitchFamily="34" charset="-122"/>
                <a:ea typeface="微软雅黑" panose="020B0503020204020204" pitchFamily="34" charset="-122"/>
              </a:rPr>
              <a:t>的面对的挑战</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aphicFrame>
        <p:nvGraphicFramePr>
          <p:cNvPr id="9" name="图示 8"/>
          <p:cNvGraphicFramePr/>
          <p:nvPr/>
        </p:nvGraphicFramePr>
        <p:xfrm>
          <a:off x="2057400" y="1371600"/>
          <a:ext cx="80772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3"/>
          <p:cNvSpPr txBox="1">
            <a:spLocks noGrp="1" noChangeArrowheads="1"/>
          </p:cNvSpPr>
          <p:nvPr/>
        </p:nvSpPr>
        <p:spPr bwMode="auto">
          <a:xfrm>
            <a:off x="8077200" y="6356351"/>
            <a:ext cx="2133600" cy="365125"/>
          </a:xfrm>
          <a:prstGeom prst="rect">
            <a:avLst/>
          </a:prstGeom>
          <a:noFill/>
          <a:ln w="9525">
            <a:noFill/>
            <a:miter lim="800000"/>
          </a:ln>
        </p:spPr>
        <p:txBody>
          <a:bodyPr anchor="ctr"/>
          <a:lstStyle/>
          <a:p>
            <a:pPr algn="r"/>
            <a:fld id="{DFC9B25B-021C-487D-A1D0-C4067433F14C}" type="slidenum">
              <a:rPr lang="en-US" altLang="zh-CN" sz="1200">
                <a:solidFill>
                  <a:srgbClr val="898989"/>
                </a:solidFill>
              </a:rPr>
              <a:t>14</a:t>
            </a:fld>
            <a:endParaRPr lang="en-US" altLang="zh-CN" sz="1200">
              <a:solidFill>
                <a:srgbClr val="898989"/>
              </a:solidFill>
            </a:endParaRPr>
          </a:p>
        </p:txBody>
      </p:sp>
      <p:sp>
        <p:nvSpPr>
          <p:cNvPr id="35843" name="矩形 6"/>
          <p:cNvSpPr>
            <a:spLocks noChangeArrowheads="1"/>
          </p:cNvSpPr>
          <p:nvPr/>
        </p:nvSpPr>
        <p:spPr bwMode="auto">
          <a:xfrm flipV="1">
            <a:off x="1981200" y="1066800"/>
            <a:ext cx="8077200" cy="76200"/>
          </a:xfrm>
          <a:prstGeom prst="rect">
            <a:avLst/>
          </a:prstGeom>
          <a:solidFill>
            <a:srgbClr val="17375E"/>
          </a:solidFill>
          <a:ln w="25400">
            <a:solidFill>
              <a:srgbClr val="17375E"/>
            </a:solidFill>
            <a:miter lim="800000"/>
          </a:ln>
        </p:spPr>
        <p:txBody>
          <a:bodyPr anchor="ctr"/>
          <a:lstStyle/>
          <a:p>
            <a:pPr algn="ctr"/>
            <a:endParaRPr lang="zh-CN" altLang="en-US">
              <a:solidFill>
                <a:srgbClr val="FFFFFF"/>
              </a:solidFill>
              <a:latin typeface="Calibri" panose="020F0502020204030204" charset="0"/>
            </a:endParaRPr>
          </a:p>
        </p:txBody>
      </p:sp>
      <p:cxnSp>
        <p:nvCxnSpPr>
          <p:cNvPr id="35844" name="直接连接符 8"/>
          <p:cNvCxnSpPr>
            <a:cxnSpLocks noChangeShapeType="1"/>
          </p:cNvCxnSpPr>
          <p:nvPr/>
        </p:nvCxnSpPr>
        <p:spPr bwMode="auto">
          <a:xfrm>
            <a:off x="1828800" y="6248400"/>
            <a:ext cx="8229600" cy="1588"/>
          </a:xfrm>
          <a:prstGeom prst="line">
            <a:avLst/>
          </a:prstGeom>
          <a:noFill/>
          <a:ln w="28575">
            <a:solidFill>
              <a:srgbClr val="17375E"/>
            </a:solidFill>
            <a:round/>
          </a:ln>
        </p:spPr>
      </p:cxnSp>
      <p:sp>
        <p:nvSpPr>
          <p:cNvPr id="35845" name="矩形 12"/>
          <p:cNvSpPr>
            <a:spLocks noChangeArrowheads="1"/>
          </p:cNvSpPr>
          <p:nvPr/>
        </p:nvSpPr>
        <p:spPr bwMode="auto">
          <a:xfrm>
            <a:off x="4264122" y="214694"/>
            <a:ext cx="4822613" cy="609600"/>
          </a:xfrm>
          <a:prstGeom prst="rect">
            <a:avLst/>
          </a:prstGeom>
          <a:solidFill>
            <a:srgbClr val="17375E"/>
          </a:solidFill>
          <a:ln w="25400">
            <a:solidFill>
              <a:srgbClr val="17375E"/>
            </a:solidFill>
            <a:miter lim="800000"/>
          </a:ln>
        </p:spPr>
        <p:txBody>
          <a:bodyPr anchor="ctr"/>
          <a:lstStyle/>
          <a:p>
            <a:pPr algn="ctr"/>
            <a:endParaRPr lang="zh-CN" altLang="en-US">
              <a:solidFill>
                <a:srgbClr val="FFFFFF"/>
              </a:solidFill>
              <a:latin typeface="Calibri" panose="020F0502020204030204" charset="0"/>
            </a:endParaRPr>
          </a:p>
        </p:txBody>
      </p:sp>
      <p:sp>
        <p:nvSpPr>
          <p:cNvPr id="35846" name="TextBox 13"/>
          <p:cNvSpPr txBox="1">
            <a:spLocks noChangeArrowheads="1"/>
          </p:cNvSpPr>
          <p:nvPr/>
        </p:nvSpPr>
        <p:spPr bwMode="auto">
          <a:xfrm>
            <a:off x="4171435" y="214694"/>
            <a:ext cx="5830330" cy="583565"/>
          </a:xfrm>
          <a:prstGeom prst="rect">
            <a:avLst/>
          </a:prstGeom>
          <a:noFill/>
          <a:ln w="9525">
            <a:noFill/>
            <a:miter lim="800000"/>
          </a:ln>
        </p:spPr>
        <p:txBody>
          <a:bodyPr wrap="square">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rPr>
              <a:t>第二节  量化投资常见策略</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nvGrpSpPr>
          <p:cNvPr id="35847" name="组合 14"/>
          <p:cNvGrpSpPr/>
          <p:nvPr/>
        </p:nvGrpSpPr>
        <p:grpSpPr bwMode="auto">
          <a:xfrm>
            <a:off x="1981200" y="1524000"/>
            <a:ext cx="2438400" cy="762000"/>
            <a:chOff x="0" y="0"/>
            <a:chExt cx="2286000" cy="762000"/>
          </a:xfrm>
        </p:grpSpPr>
        <p:sp>
          <p:nvSpPr>
            <p:cNvPr id="35858" name="燕尾形 7"/>
            <p:cNvSpPr>
              <a:spLocks noChangeArrowheads="1"/>
            </p:cNvSpPr>
            <p:nvPr/>
          </p:nvSpPr>
          <p:spPr bwMode="auto">
            <a:xfrm>
              <a:off x="0" y="0"/>
              <a:ext cx="381000" cy="762000"/>
            </a:xfrm>
            <a:prstGeom prst="chevron">
              <a:avLst>
                <a:gd name="adj" fmla="val 50000"/>
              </a:avLst>
            </a:prstGeom>
            <a:solidFill>
              <a:srgbClr val="376092"/>
            </a:solidFill>
            <a:ln w="9525">
              <a:noFill/>
              <a:miter lim="800000"/>
            </a:ln>
          </p:spPr>
          <p:txBody>
            <a:bodyPr anchor="ctr"/>
            <a:lstStyle/>
            <a:p>
              <a:pPr algn="ctr"/>
              <a:endParaRPr lang="zh-CN" altLang="en-US" sz="2000">
                <a:latin typeface="Calibri" panose="020F0502020204030204" charset="0"/>
              </a:endParaRPr>
            </a:p>
          </p:txBody>
        </p:sp>
        <p:sp>
          <p:nvSpPr>
            <p:cNvPr id="35859" name="矩形 10"/>
            <p:cNvSpPr>
              <a:spLocks noChangeArrowheads="1"/>
            </p:cNvSpPr>
            <p:nvPr/>
          </p:nvSpPr>
          <p:spPr bwMode="auto">
            <a:xfrm>
              <a:off x="456406" y="0"/>
              <a:ext cx="1829594" cy="762000"/>
            </a:xfrm>
            <a:prstGeom prst="rect">
              <a:avLst/>
            </a:prstGeom>
            <a:solidFill>
              <a:srgbClr val="376092"/>
            </a:solidFill>
            <a:ln w="9525">
              <a:noFill/>
              <a:miter lim="800000"/>
            </a:ln>
          </p:spPr>
          <p:txBody>
            <a:bodyPr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量化选股</a:t>
              </a:r>
            </a:p>
          </p:txBody>
        </p:sp>
      </p:grpSp>
      <p:grpSp>
        <p:nvGrpSpPr>
          <p:cNvPr id="35848" name="组合 15"/>
          <p:cNvGrpSpPr/>
          <p:nvPr/>
        </p:nvGrpSpPr>
        <p:grpSpPr bwMode="auto">
          <a:xfrm>
            <a:off x="4724400" y="1524000"/>
            <a:ext cx="2362200" cy="762000"/>
            <a:chOff x="0" y="0"/>
            <a:chExt cx="2286000" cy="762000"/>
          </a:xfrm>
        </p:grpSpPr>
        <p:sp>
          <p:nvSpPr>
            <p:cNvPr id="35856" name="燕尾形 16"/>
            <p:cNvSpPr>
              <a:spLocks noChangeArrowheads="1"/>
            </p:cNvSpPr>
            <p:nvPr/>
          </p:nvSpPr>
          <p:spPr bwMode="auto">
            <a:xfrm>
              <a:off x="0" y="0"/>
              <a:ext cx="381000" cy="762000"/>
            </a:xfrm>
            <a:prstGeom prst="chevron">
              <a:avLst>
                <a:gd name="adj" fmla="val 50000"/>
              </a:avLst>
            </a:prstGeom>
            <a:solidFill>
              <a:srgbClr val="376092"/>
            </a:solidFill>
            <a:ln w="9525">
              <a:noFill/>
              <a:miter lim="800000"/>
            </a:ln>
          </p:spPr>
          <p:txBody>
            <a:bodyPr anchor="ctr"/>
            <a:lstStyle/>
            <a:p>
              <a:pPr algn="ctr"/>
              <a:endParaRPr lang="zh-CN" altLang="en-US" sz="2000">
                <a:latin typeface="Calibri" panose="020F0502020204030204" charset="0"/>
              </a:endParaRPr>
            </a:p>
          </p:txBody>
        </p:sp>
        <p:sp>
          <p:nvSpPr>
            <p:cNvPr id="35857" name="矩形 17"/>
            <p:cNvSpPr>
              <a:spLocks noChangeArrowheads="1"/>
            </p:cNvSpPr>
            <p:nvPr/>
          </p:nvSpPr>
          <p:spPr bwMode="auto">
            <a:xfrm>
              <a:off x="456848" y="0"/>
              <a:ext cx="1829152" cy="762000"/>
            </a:xfrm>
            <a:prstGeom prst="rect">
              <a:avLst/>
            </a:prstGeom>
            <a:solidFill>
              <a:srgbClr val="376092"/>
            </a:solidFill>
            <a:ln w="9525">
              <a:noFill/>
              <a:miter lim="800000"/>
            </a:ln>
          </p:spPr>
          <p:txBody>
            <a:bodyPr anchor="ctr"/>
            <a:lstStyle/>
            <a:p>
              <a:pPr algn="ctr"/>
              <a:r>
                <a:rPr lang="zh-CN" altLang="en-US" sz="2400" b="1">
                  <a:solidFill>
                    <a:schemeClr val="bg1"/>
                  </a:solidFill>
                  <a:latin typeface="微软雅黑" panose="020B0503020204020204" pitchFamily="34" charset="-122"/>
                  <a:ea typeface="微软雅黑" panose="020B0503020204020204" pitchFamily="34" charset="-122"/>
                </a:rPr>
                <a:t>量化择时</a:t>
              </a:r>
            </a:p>
          </p:txBody>
        </p:sp>
      </p:grpSp>
      <p:grpSp>
        <p:nvGrpSpPr>
          <p:cNvPr id="35849" name="组合 19"/>
          <p:cNvGrpSpPr/>
          <p:nvPr/>
        </p:nvGrpSpPr>
        <p:grpSpPr bwMode="auto">
          <a:xfrm>
            <a:off x="7391401" y="1524000"/>
            <a:ext cx="2193925" cy="762000"/>
            <a:chOff x="0" y="0"/>
            <a:chExt cx="2286000" cy="762000"/>
          </a:xfrm>
        </p:grpSpPr>
        <p:sp>
          <p:nvSpPr>
            <p:cNvPr id="35854" name="燕尾形 20"/>
            <p:cNvSpPr>
              <a:spLocks noChangeArrowheads="1"/>
            </p:cNvSpPr>
            <p:nvPr/>
          </p:nvSpPr>
          <p:spPr bwMode="auto">
            <a:xfrm>
              <a:off x="0" y="0"/>
              <a:ext cx="381000" cy="762000"/>
            </a:xfrm>
            <a:prstGeom prst="chevron">
              <a:avLst>
                <a:gd name="adj" fmla="val 50000"/>
              </a:avLst>
            </a:prstGeom>
            <a:solidFill>
              <a:srgbClr val="376092"/>
            </a:solidFill>
            <a:ln w="9525">
              <a:noFill/>
              <a:miter lim="800000"/>
            </a:ln>
          </p:spPr>
          <p:txBody>
            <a:bodyPr anchor="ctr"/>
            <a:lstStyle/>
            <a:p>
              <a:pPr algn="ctr"/>
              <a:endParaRPr lang="zh-CN" altLang="en-US" sz="2000">
                <a:latin typeface="Calibri" panose="020F0502020204030204" charset="0"/>
              </a:endParaRPr>
            </a:p>
          </p:txBody>
        </p:sp>
        <p:sp>
          <p:nvSpPr>
            <p:cNvPr id="35855" name="矩形 21"/>
            <p:cNvSpPr>
              <a:spLocks noChangeArrowheads="1"/>
            </p:cNvSpPr>
            <p:nvPr/>
          </p:nvSpPr>
          <p:spPr bwMode="auto">
            <a:xfrm>
              <a:off x="456406" y="0"/>
              <a:ext cx="1829594" cy="762000"/>
            </a:xfrm>
            <a:prstGeom prst="rect">
              <a:avLst/>
            </a:prstGeom>
            <a:solidFill>
              <a:srgbClr val="376092"/>
            </a:solidFill>
            <a:ln w="9525">
              <a:noFill/>
              <a:miter lim="800000"/>
            </a:ln>
          </p:spPr>
          <p:txBody>
            <a:bodyPr anchor="ctr"/>
            <a:lstStyle/>
            <a:p>
              <a:pPr algn="ctr"/>
              <a:r>
                <a:rPr lang="zh-CN" altLang="en-US" sz="2400" b="1">
                  <a:solidFill>
                    <a:schemeClr val="bg1"/>
                  </a:solidFill>
                  <a:latin typeface="微软雅黑" panose="020B0503020204020204" pitchFamily="34" charset="-122"/>
                  <a:ea typeface="微软雅黑" panose="020B0503020204020204" pitchFamily="34" charset="-122"/>
                </a:rPr>
                <a:t>统计套利</a:t>
              </a:r>
            </a:p>
          </p:txBody>
        </p:sp>
      </p:grpSp>
      <p:sp>
        <p:nvSpPr>
          <p:cNvPr id="35850" name="矩形 24"/>
          <p:cNvSpPr>
            <a:spLocks noChangeArrowheads="1"/>
          </p:cNvSpPr>
          <p:nvPr/>
        </p:nvSpPr>
        <p:spPr bwMode="auto">
          <a:xfrm>
            <a:off x="2133600" y="2514600"/>
            <a:ext cx="2336800" cy="3276600"/>
          </a:xfrm>
          <a:prstGeom prst="rect">
            <a:avLst/>
          </a:prstGeom>
          <a:solidFill>
            <a:srgbClr val="EDCCCB"/>
          </a:solidFill>
          <a:ln w="25400">
            <a:solidFill>
              <a:srgbClr val="385D8A"/>
            </a:solidFill>
            <a:prstDash val="dash"/>
            <a:miter lim="800000"/>
          </a:ln>
        </p:spPr>
        <p:txBody>
          <a:bodyPr anchor="ctr"/>
          <a:lstStyle/>
          <a:p>
            <a:pPr>
              <a:lnSpc>
                <a:spcPct val="150000"/>
              </a:lnSpc>
              <a:buFont typeface="Wingdings" panose="05000000000000000000" pitchFamily="2" charset="2"/>
              <a:buChar char="u"/>
            </a:pPr>
            <a:r>
              <a:rPr lang="zh-CN" altLang="en-US" sz="1600" b="1" dirty="0">
                <a:latin typeface="微软雅黑" panose="020B0503020204020204" pitchFamily="34" charset="-122"/>
                <a:ea typeface="微软雅黑" panose="020B0503020204020204" pitchFamily="34" charset="-122"/>
              </a:rPr>
              <a:t>数量化方法选择股票组合，包括基本面选股、市场行为量化选股。</a:t>
            </a:r>
          </a:p>
          <a:p>
            <a:pPr>
              <a:lnSpc>
                <a:spcPct val="150000"/>
              </a:lnSpc>
              <a:buFont typeface="Wingdings" panose="05000000000000000000" pitchFamily="2" charset="2"/>
              <a:buChar char="u"/>
            </a:pPr>
            <a:r>
              <a:rPr lang="zh-CN" altLang="en-US" sz="1600" b="1" dirty="0">
                <a:latin typeface="微软雅黑" panose="020B0503020204020204" pitchFamily="34" charset="-122"/>
                <a:ea typeface="微软雅黑" panose="020B0503020204020204" pitchFamily="34" charset="-122"/>
              </a:rPr>
              <a:t>常用的方法：公司估值法、趋势法、资金法。</a:t>
            </a:r>
          </a:p>
        </p:txBody>
      </p:sp>
      <p:sp>
        <p:nvSpPr>
          <p:cNvPr id="35851" name="矩形 25"/>
          <p:cNvSpPr>
            <a:spLocks noChangeArrowheads="1"/>
          </p:cNvSpPr>
          <p:nvPr/>
        </p:nvSpPr>
        <p:spPr bwMode="auto">
          <a:xfrm>
            <a:off x="4800600" y="2514600"/>
            <a:ext cx="2362200" cy="3276600"/>
          </a:xfrm>
          <a:prstGeom prst="rect">
            <a:avLst/>
          </a:prstGeom>
          <a:solidFill>
            <a:srgbClr val="FDE4CF"/>
          </a:solidFill>
          <a:ln w="25400">
            <a:solidFill>
              <a:srgbClr val="385D8A"/>
            </a:solidFill>
            <a:prstDash val="dash"/>
            <a:miter lim="800000"/>
          </a:ln>
        </p:spPr>
        <p:txBody>
          <a:bodyPr anchor="ctr"/>
          <a:lstStyle/>
          <a:p>
            <a:pPr>
              <a:lnSpc>
                <a:spcPct val="12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对宏观、微观指标的量化分析判断大势走势。</a:t>
            </a:r>
          </a:p>
          <a:p>
            <a:pPr>
              <a:lnSpc>
                <a:spcPct val="12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利用数据模型判断大盘的高点低点，从而进行波段交易。</a:t>
            </a:r>
          </a:p>
          <a:p>
            <a:pPr>
              <a:lnSpc>
                <a:spcPct val="12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是量化投资中难度最大的一个策略。</a:t>
            </a:r>
          </a:p>
        </p:txBody>
      </p:sp>
      <p:sp>
        <p:nvSpPr>
          <p:cNvPr id="35852" name="矩形 26"/>
          <p:cNvSpPr>
            <a:spLocks noChangeArrowheads="1"/>
          </p:cNvSpPr>
          <p:nvPr/>
        </p:nvSpPr>
        <p:spPr bwMode="auto">
          <a:xfrm>
            <a:off x="7467600" y="2514600"/>
            <a:ext cx="2286000" cy="3276600"/>
          </a:xfrm>
          <a:prstGeom prst="rect">
            <a:avLst/>
          </a:prstGeom>
          <a:solidFill>
            <a:srgbClr val="CDE8EF"/>
          </a:solidFill>
          <a:ln w="25400">
            <a:solidFill>
              <a:srgbClr val="385D8A"/>
            </a:solidFill>
            <a:prstDash val="dash"/>
            <a:miter lim="800000"/>
          </a:ln>
        </p:spPr>
        <p:txBody>
          <a:bodyPr anchor="ctr"/>
          <a:lstStyle/>
          <a:p>
            <a:pPr>
              <a:lnSpc>
                <a:spcPct val="15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利用证券价格的历史统计规律构建资产组合</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矩形 6"/>
          <p:cNvSpPr>
            <a:spLocks noChangeArrowheads="1"/>
          </p:cNvSpPr>
          <p:nvPr/>
        </p:nvSpPr>
        <p:spPr bwMode="auto">
          <a:xfrm flipV="1">
            <a:off x="1981200" y="1066800"/>
            <a:ext cx="8077200" cy="76200"/>
          </a:xfrm>
          <a:prstGeom prst="rect">
            <a:avLst/>
          </a:prstGeom>
          <a:solidFill>
            <a:srgbClr val="17375E"/>
          </a:solidFill>
          <a:ln w="25400">
            <a:solidFill>
              <a:srgbClr val="385D8A"/>
            </a:solidFill>
            <a:miter lim="800000"/>
          </a:ln>
        </p:spPr>
        <p:txBody>
          <a:bodyPr anchor="ctr"/>
          <a:lstStyle/>
          <a:p>
            <a:pPr algn="ctr"/>
            <a:endParaRPr lang="zh-CN" altLang="en-US">
              <a:solidFill>
                <a:srgbClr val="FFFFFF"/>
              </a:solidFill>
              <a:latin typeface="Calibri" panose="020F0502020204030204" charset="0"/>
            </a:endParaRPr>
          </a:p>
        </p:txBody>
      </p:sp>
      <p:cxnSp>
        <p:nvCxnSpPr>
          <p:cNvPr id="36868" name="直接连接符 8"/>
          <p:cNvCxnSpPr>
            <a:cxnSpLocks noChangeShapeType="1"/>
          </p:cNvCxnSpPr>
          <p:nvPr/>
        </p:nvCxnSpPr>
        <p:spPr bwMode="auto">
          <a:xfrm>
            <a:off x="1828800" y="6248400"/>
            <a:ext cx="8229600" cy="1588"/>
          </a:xfrm>
          <a:prstGeom prst="line">
            <a:avLst/>
          </a:prstGeom>
          <a:noFill/>
          <a:ln w="28575">
            <a:solidFill>
              <a:srgbClr val="17375E"/>
            </a:solidFill>
            <a:round/>
          </a:ln>
        </p:spPr>
      </p:cxnSp>
      <p:grpSp>
        <p:nvGrpSpPr>
          <p:cNvPr id="36871" name="组合 16"/>
          <p:cNvGrpSpPr/>
          <p:nvPr/>
        </p:nvGrpSpPr>
        <p:grpSpPr bwMode="auto">
          <a:xfrm>
            <a:off x="2819400" y="1371601"/>
            <a:ext cx="2660650" cy="771525"/>
            <a:chOff x="0" y="0"/>
            <a:chExt cx="2286000" cy="762000"/>
          </a:xfrm>
        </p:grpSpPr>
        <p:sp>
          <p:nvSpPr>
            <p:cNvPr id="36882" name="燕尾形 17"/>
            <p:cNvSpPr>
              <a:spLocks noChangeArrowheads="1"/>
            </p:cNvSpPr>
            <p:nvPr/>
          </p:nvSpPr>
          <p:spPr bwMode="auto">
            <a:xfrm>
              <a:off x="0" y="0"/>
              <a:ext cx="380546" cy="762000"/>
            </a:xfrm>
            <a:prstGeom prst="chevron">
              <a:avLst>
                <a:gd name="adj" fmla="val 50000"/>
              </a:avLst>
            </a:prstGeom>
            <a:solidFill>
              <a:srgbClr val="376092"/>
            </a:solidFill>
            <a:ln w="9525">
              <a:noFill/>
              <a:miter lim="800000"/>
            </a:ln>
          </p:spPr>
          <p:txBody>
            <a:bodyPr anchor="ctr"/>
            <a:lstStyle/>
            <a:p>
              <a:pPr algn="ctr"/>
              <a:endParaRPr lang="zh-CN" altLang="en-US">
                <a:latin typeface="Calibri" panose="020F0502020204030204" charset="0"/>
              </a:endParaRPr>
            </a:p>
          </p:txBody>
        </p:sp>
        <p:sp>
          <p:nvSpPr>
            <p:cNvPr id="36883" name="矩形 18"/>
            <p:cNvSpPr>
              <a:spLocks noChangeArrowheads="1"/>
            </p:cNvSpPr>
            <p:nvPr/>
          </p:nvSpPr>
          <p:spPr bwMode="auto">
            <a:xfrm>
              <a:off x="456928" y="0"/>
              <a:ext cx="1829072" cy="762000"/>
            </a:xfrm>
            <a:prstGeom prst="rect">
              <a:avLst/>
            </a:prstGeom>
            <a:solidFill>
              <a:srgbClr val="376092"/>
            </a:solidFill>
            <a:ln w="9525">
              <a:noFill/>
              <a:miter lim="800000"/>
            </a:ln>
          </p:spPr>
          <p:txBody>
            <a:bodyPr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股指期货套利</a:t>
              </a:r>
            </a:p>
          </p:txBody>
        </p:sp>
      </p:grpSp>
      <p:grpSp>
        <p:nvGrpSpPr>
          <p:cNvPr id="36872" name="组合 19"/>
          <p:cNvGrpSpPr/>
          <p:nvPr/>
        </p:nvGrpSpPr>
        <p:grpSpPr bwMode="auto">
          <a:xfrm>
            <a:off x="6261100" y="1371601"/>
            <a:ext cx="3017838" cy="771525"/>
            <a:chOff x="0" y="0"/>
            <a:chExt cx="2276708" cy="762000"/>
          </a:xfrm>
        </p:grpSpPr>
        <p:sp>
          <p:nvSpPr>
            <p:cNvPr id="36880" name="燕尾形 20"/>
            <p:cNvSpPr>
              <a:spLocks noChangeArrowheads="1"/>
            </p:cNvSpPr>
            <p:nvPr/>
          </p:nvSpPr>
          <p:spPr bwMode="auto">
            <a:xfrm>
              <a:off x="0" y="0"/>
              <a:ext cx="380849" cy="762000"/>
            </a:xfrm>
            <a:prstGeom prst="chevron">
              <a:avLst>
                <a:gd name="adj" fmla="val 50000"/>
              </a:avLst>
            </a:prstGeom>
            <a:solidFill>
              <a:srgbClr val="376092"/>
            </a:solidFill>
            <a:ln w="9525">
              <a:noFill/>
              <a:miter lim="800000"/>
            </a:ln>
          </p:spPr>
          <p:txBody>
            <a:bodyPr anchor="ctr"/>
            <a:lstStyle/>
            <a:p>
              <a:pPr algn="ctr"/>
              <a:endParaRPr lang="zh-CN" altLang="en-US">
                <a:latin typeface="Calibri" panose="020F0502020204030204" charset="0"/>
              </a:endParaRPr>
            </a:p>
          </p:txBody>
        </p:sp>
        <p:sp>
          <p:nvSpPr>
            <p:cNvPr id="36881" name="矩形 21"/>
            <p:cNvSpPr>
              <a:spLocks noChangeArrowheads="1"/>
            </p:cNvSpPr>
            <p:nvPr/>
          </p:nvSpPr>
          <p:spPr bwMode="auto">
            <a:xfrm>
              <a:off x="447916" y="0"/>
              <a:ext cx="1828792" cy="762000"/>
            </a:xfrm>
            <a:prstGeom prst="rect">
              <a:avLst/>
            </a:prstGeom>
            <a:solidFill>
              <a:srgbClr val="376092"/>
            </a:solidFill>
            <a:ln w="9525">
              <a:noFill/>
              <a:miter lim="800000"/>
            </a:ln>
          </p:spPr>
          <p:txBody>
            <a:bodyPr anchor="ctr"/>
            <a:lstStyle/>
            <a:p>
              <a:pPr algn="ctr"/>
              <a:r>
                <a:rPr lang="zh-CN" altLang="en-US" sz="2400" b="1">
                  <a:solidFill>
                    <a:schemeClr val="bg1"/>
                  </a:solidFill>
                  <a:latin typeface="微软雅黑" panose="020B0503020204020204" pitchFamily="34" charset="-122"/>
                  <a:ea typeface="微软雅黑" panose="020B0503020204020204" pitchFamily="34" charset="-122"/>
                </a:rPr>
                <a:t>商品期货套利</a:t>
              </a:r>
            </a:p>
          </p:txBody>
        </p:sp>
      </p:grpSp>
      <p:grpSp>
        <p:nvGrpSpPr>
          <p:cNvPr id="36873" name="组合 33"/>
          <p:cNvGrpSpPr/>
          <p:nvPr/>
        </p:nvGrpSpPr>
        <p:grpSpPr bwMode="auto">
          <a:xfrm>
            <a:off x="3519488" y="2514600"/>
            <a:ext cx="4938712" cy="2590800"/>
            <a:chOff x="0" y="0"/>
            <a:chExt cx="5091404" cy="2812026"/>
          </a:xfrm>
        </p:grpSpPr>
        <p:sp>
          <p:nvSpPr>
            <p:cNvPr id="36876" name="矩形 26"/>
            <p:cNvSpPr>
              <a:spLocks noChangeArrowheads="1"/>
            </p:cNvSpPr>
            <p:nvPr/>
          </p:nvSpPr>
          <p:spPr bwMode="auto">
            <a:xfrm>
              <a:off x="0" y="0"/>
              <a:ext cx="2500696" cy="1364660"/>
            </a:xfrm>
            <a:prstGeom prst="rect">
              <a:avLst/>
            </a:prstGeom>
            <a:solidFill>
              <a:srgbClr val="EDCCCB"/>
            </a:solidFill>
            <a:ln w="25400">
              <a:solidFill>
                <a:srgbClr val="385D8A"/>
              </a:solidFill>
              <a:prstDash val="dash"/>
              <a:miter lim="800000"/>
            </a:ln>
          </p:spPr>
          <p:txBody>
            <a:bodyPr anchor="ctr"/>
            <a:lstStyle/>
            <a:p>
              <a:pPr algn="ctr"/>
              <a:r>
                <a:rPr lang="zh-CN" altLang="en-US" sz="3200" b="1">
                  <a:latin typeface="微软雅黑" panose="020B0503020204020204" pitchFamily="34" charset="-122"/>
                  <a:ea typeface="微软雅黑" panose="020B0503020204020204" pitchFamily="34" charset="-122"/>
                </a:rPr>
                <a:t>期现套利</a:t>
              </a:r>
            </a:p>
          </p:txBody>
        </p:sp>
        <p:sp>
          <p:nvSpPr>
            <p:cNvPr id="36877" name="矩形 28"/>
            <p:cNvSpPr>
              <a:spLocks noChangeArrowheads="1"/>
            </p:cNvSpPr>
            <p:nvPr/>
          </p:nvSpPr>
          <p:spPr bwMode="auto">
            <a:xfrm>
              <a:off x="0" y="1447366"/>
              <a:ext cx="2500696" cy="1364660"/>
            </a:xfrm>
            <a:prstGeom prst="rect">
              <a:avLst/>
            </a:prstGeom>
            <a:solidFill>
              <a:srgbClr val="D7E5F5"/>
            </a:solidFill>
            <a:ln w="25400">
              <a:solidFill>
                <a:srgbClr val="385D8A"/>
              </a:solidFill>
              <a:prstDash val="dash"/>
              <a:miter lim="800000"/>
            </a:ln>
          </p:spPr>
          <p:txBody>
            <a:bodyPr anchor="ctr"/>
            <a:lstStyle/>
            <a:p>
              <a:pPr algn="ctr"/>
              <a:r>
                <a:rPr lang="zh-CN" altLang="en-US" sz="3200" b="1">
                  <a:latin typeface="微软雅黑" panose="020B0503020204020204" pitchFamily="34" charset="-122"/>
                  <a:ea typeface="微软雅黑" panose="020B0503020204020204" pitchFamily="34" charset="-122"/>
                </a:rPr>
                <a:t>跨市场套利</a:t>
              </a:r>
            </a:p>
          </p:txBody>
        </p:sp>
        <p:sp>
          <p:nvSpPr>
            <p:cNvPr id="36878" name="矩形 29"/>
            <p:cNvSpPr>
              <a:spLocks noChangeArrowheads="1"/>
            </p:cNvSpPr>
            <p:nvPr/>
          </p:nvSpPr>
          <p:spPr bwMode="auto">
            <a:xfrm>
              <a:off x="2590708" y="1447366"/>
              <a:ext cx="2500696" cy="1364660"/>
            </a:xfrm>
            <a:prstGeom prst="rect">
              <a:avLst/>
            </a:prstGeom>
            <a:solidFill>
              <a:srgbClr val="D6CDE1"/>
            </a:solidFill>
            <a:ln w="25400">
              <a:solidFill>
                <a:srgbClr val="385D8A"/>
              </a:solidFill>
              <a:prstDash val="dash"/>
              <a:miter lim="800000"/>
            </a:ln>
          </p:spPr>
          <p:txBody>
            <a:bodyPr anchor="ctr"/>
            <a:lstStyle/>
            <a:p>
              <a:pPr algn="ctr"/>
              <a:r>
                <a:rPr lang="zh-CN" altLang="en-US" sz="3200" b="1">
                  <a:latin typeface="微软雅黑" panose="020B0503020204020204" pitchFamily="34" charset="-122"/>
                  <a:ea typeface="微软雅黑" panose="020B0503020204020204" pitchFamily="34" charset="-122"/>
                </a:rPr>
                <a:t>跨品种套利</a:t>
              </a:r>
            </a:p>
          </p:txBody>
        </p:sp>
        <p:sp>
          <p:nvSpPr>
            <p:cNvPr id="36879" name="矩形 27"/>
            <p:cNvSpPr>
              <a:spLocks noChangeArrowheads="1"/>
            </p:cNvSpPr>
            <p:nvPr/>
          </p:nvSpPr>
          <p:spPr bwMode="auto">
            <a:xfrm>
              <a:off x="2590708" y="0"/>
              <a:ext cx="2500696" cy="1364660"/>
            </a:xfrm>
            <a:prstGeom prst="rect">
              <a:avLst/>
            </a:prstGeom>
            <a:solidFill>
              <a:srgbClr val="FDE4CF"/>
            </a:solidFill>
            <a:ln w="25400">
              <a:solidFill>
                <a:srgbClr val="385D8A"/>
              </a:solidFill>
              <a:prstDash val="dash"/>
              <a:miter lim="800000"/>
            </a:ln>
          </p:spPr>
          <p:txBody>
            <a:bodyPr anchor="ctr"/>
            <a:lstStyle/>
            <a:p>
              <a:pPr algn="ctr"/>
              <a:r>
                <a:rPr lang="zh-CN" altLang="en-US" sz="3200" b="1">
                  <a:latin typeface="微软雅黑" panose="020B0503020204020204" pitchFamily="34" charset="-122"/>
                  <a:ea typeface="微软雅黑" panose="020B0503020204020204" pitchFamily="34" charset="-122"/>
                </a:rPr>
                <a:t>跨期套利</a:t>
              </a:r>
            </a:p>
          </p:txBody>
        </p:sp>
      </p:grpSp>
      <p:sp>
        <p:nvSpPr>
          <p:cNvPr id="48146" name="TextBox 34"/>
          <p:cNvSpPr txBox="1">
            <a:spLocks noChangeArrowheads="1"/>
          </p:cNvSpPr>
          <p:nvPr/>
        </p:nvSpPr>
        <p:spPr bwMode="auto">
          <a:xfrm>
            <a:off x="2514600" y="5334000"/>
            <a:ext cx="7162800" cy="1014730"/>
          </a:xfrm>
          <a:prstGeom prst="rect">
            <a:avLst/>
          </a:prstGeom>
          <a:noFill/>
          <a:ln w="9525">
            <a:noFill/>
            <a:miter lim="800000"/>
          </a:ln>
        </p:spPr>
        <p:txBody>
          <a:bodyPr>
            <a:spAutoFit/>
          </a:bodyPr>
          <a:lstStyle/>
          <a:p>
            <a:pPr>
              <a:buFont typeface="Wingdings" panose="05000000000000000000" pitchFamily="2" charset="2"/>
              <a:buChar char="u"/>
              <a:defRPr/>
            </a:pPr>
            <a:r>
              <a:rPr lang="zh-CN" altLang="en-US" sz="2000" b="1">
                <a:effectLst>
                  <a:outerShdw blurRad="38100" dist="38100" dir="2700000" algn="tl">
                    <a:srgbClr val="C0C0C0"/>
                  </a:outerShdw>
                </a:effectLst>
                <a:latin typeface="微软雅黑" panose="020B0503020204020204" pitchFamily="34" charset="-122"/>
                <a:ea typeface="微软雅黑" panose="020B0503020204020204" pitchFamily="34" charset="-122"/>
              </a:rPr>
              <a:t>利用商品期货市场（股指期货市场）存在的不合理价格，实现期现、跨期、跨市场、跨品种套利等。</a:t>
            </a:r>
          </a:p>
          <a:p>
            <a:pPr>
              <a:defRPr/>
            </a:pPr>
            <a:endParaRPr lang="zh-CN" altLang="en-US" sz="2000" b="1"/>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03512" y="1196753"/>
            <a:ext cx="10266066" cy="1384995"/>
          </a:xfrm>
          <a:prstGeom prst="rect">
            <a:avLst/>
          </a:prstGeom>
        </p:spPr>
        <p:txBody>
          <a:bodyPr wrap="square">
            <a:spAutoFit/>
          </a:bodyPr>
          <a:lstStyle/>
          <a:p>
            <a:pPr marL="285750" indent="-285750">
              <a:buFont typeface="Wingdings" panose="05000000000000000000" pitchFamily="2" charset="2"/>
              <a:buChar char="Ø"/>
            </a:pPr>
            <a:r>
              <a:rPr lang="zh-CN" altLang="en-US" sz="2800" b="1" dirty="0"/>
              <a:t>配对交易策略</a:t>
            </a:r>
            <a:endParaRPr lang="en-US" altLang="zh-CN" sz="2800" b="1" dirty="0"/>
          </a:p>
          <a:p>
            <a:pPr marL="285750" indent="-285750">
              <a:buFont typeface="Wingdings" panose="05000000000000000000" pitchFamily="2" charset="2"/>
              <a:buChar char="Ø"/>
            </a:pPr>
            <a:endParaRPr lang="en-US" altLang="zh-CN" dirty="0"/>
          </a:p>
          <a:p>
            <a:r>
              <a:rPr lang="zh-CN" altLang="en-US" sz="2000" b="1" dirty="0"/>
              <a:t>基本原理：</a:t>
            </a:r>
            <a:r>
              <a:rPr lang="zh-CN" altLang="en-US" dirty="0"/>
              <a:t>寻找两只价格走势相关的股票进行配对，两只股票的价差长期看在固定的水平内波动。如果价差暂时地超过或低于长期水平，则可买入偏低者、卖出偏高者，待价差恢复，赚取利润。</a:t>
            </a:r>
            <a:endParaRPr lang="en-US" altLang="zh-C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084" y="3064695"/>
            <a:ext cx="9129517" cy="2392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03512" y="1196753"/>
            <a:ext cx="10373158" cy="1384995"/>
          </a:xfrm>
          <a:prstGeom prst="rect">
            <a:avLst/>
          </a:prstGeom>
        </p:spPr>
        <p:txBody>
          <a:bodyPr wrap="square">
            <a:spAutoFit/>
          </a:bodyPr>
          <a:lstStyle/>
          <a:p>
            <a:pPr marL="285750" indent="-285750">
              <a:buFont typeface="Wingdings" panose="05000000000000000000" pitchFamily="2" charset="2"/>
              <a:buChar char="Ø"/>
            </a:pPr>
            <a:r>
              <a:rPr lang="zh-CN" altLang="en-US" sz="2800" b="1" dirty="0"/>
              <a:t>配对交易策略</a:t>
            </a:r>
            <a:endParaRPr lang="en-US" altLang="zh-CN" sz="2800" b="1" dirty="0"/>
          </a:p>
          <a:p>
            <a:pPr marL="285750" indent="-285750">
              <a:buFont typeface="Wingdings" panose="05000000000000000000" pitchFamily="2" charset="2"/>
              <a:buChar char="Ø"/>
            </a:pPr>
            <a:endParaRPr lang="en-US" altLang="zh-CN" dirty="0"/>
          </a:p>
          <a:p>
            <a:r>
              <a:rPr lang="zh-CN" altLang="en-US" sz="2000" b="1" dirty="0"/>
              <a:t>基本原理：</a:t>
            </a:r>
            <a:r>
              <a:rPr lang="zh-CN" altLang="en-US" dirty="0"/>
              <a:t>寻找两只价格走势相关的股票进行配对，两只股票的价差长期看在固定的水平内波动。如果价差暂时地超过或低于长期水平，则可买入偏低者、卖出偏高者，待价差恢复，赚取利润。</a:t>
            </a:r>
            <a:endParaRPr lang="en-US" altLang="zh-C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225" y="3229452"/>
            <a:ext cx="9129517" cy="2392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03512" y="1196753"/>
            <a:ext cx="10488488" cy="1383665"/>
          </a:xfrm>
          <a:prstGeom prst="rect">
            <a:avLst/>
          </a:prstGeom>
        </p:spPr>
        <p:txBody>
          <a:bodyPr wrap="square">
            <a:spAutoFit/>
          </a:bodyPr>
          <a:lstStyle/>
          <a:p>
            <a:pPr marL="285750" indent="-285750">
              <a:buFont typeface="Wingdings" panose="05000000000000000000" pitchFamily="2" charset="2"/>
              <a:buChar char="Ø"/>
            </a:pPr>
            <a:r>
              <a:rPr lang="en-US" altLang="zh-CN" sz="2800" b="1" dirty="0"/>
              <a:t>Alpha</a:t>
            </a:r>
            <a:r>
              <a:rPr lang="zh-CN" altLang="en-US" sz="2800" b="1" dirty="0"/>
              <a:t>策略</a:t>
            </a:r>
            <a:endParaRPr lang="en-US" altLang="zh-CN" sz="2800" b="1" dirty="0"/>
          </a:p>
          <a:p>
            <a:pPr marL="285750" indent="-285750">
              <a:buFont typeface="Wingdings" panose="05000000000000000000" pitchFamily="2" charset="2"/>
              <a:buChar char="Ø"/>
            </a:pPr>
            <a:endParaRPr lang="en-US" altLang="zh-CN" dirty="0"/>
          </a:p>
          <a:p>
            <a:r>
              <a:rPr lang="zh-CN" altLang="en-US" sz="2000" b="1" dirty="0"/>
              <a:t>基本原理：</a:t>
            </a:r>
            <a:r>
              <a:rPr lang="en-US" altLang="zh-CN" dirty="0"/>
              <a:t>Alpha</a:t>
            </a:r>
            <a:r>
              <a:rPr lang="zh-CN" altLang="en-US" dirty="0"/>
              <a:t>策略就是买入一组未来看好的股票，然后做空相对应价值的期货合约，构建多空策略，对冲市场风险。</a:t>
            </a:r>
            <a:endParaRPr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582" y="2639412"/>
            <a:ext cx="7668344" cy="410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44701" y="496536"/>
            <a:ext cx="8644814" cy="798830"/>
          </a:xfrm>
          <a:prstGeom prst="rect">
            <a:avLst/>
          </a:prstGeom>
        </p:spPr>
        <p:txBody>
          <a:bodyPr wrap="square">
            <a:spAutoFit/>
          </a:bodyPr>
          <a:lstStyle/>
          <a:p>
            <a:pPr marL="285750" indent="-285750">
              <a:buFont typeface="Wingdings" panose="05000000000000000000" pitchFamily="2" charset="2"/>
              <a:buChar char="Ø"/>
            </a:pPr>
            <a:r>
              <a:rPr lang="en-US" altLang="zh-CN" sz="2800" b="1" dirty="0"/>
              <a:t>Alpha</a:t>
            </a:r>
            <a:r>
              <a:rPr lang="zh-CN" altLang="en-US" sz="2800" b="1" dirty="0"/>
              <a:t>策略</a:t>
            </a:r>
            <a:endParaRPr lang="en-US" altLang="zh-CN" sz="2800" b="1" dirty="0"/>
          </a:p>
          <a:p>
            <a:endParaRPr lang="en-US" altLang="zh-CN"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6153" y="1498087"/>
            <a:ext cx="6732857" cy="197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2509" y="3470584"/>
            <a:ext cx="6840143" cy="318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349128" y="429411"/>
            <a:ext cx="8557769" cy="527685"/>
          </a:xfrm>
          <a:prstGeom prst="rect">
            <a:avLst/>
          </a:prstGeom>
        </p:spPr>
        <p:txBody>
          <a:bodyPr>
            <a:normAutofit fontScale="90000"/>
          </a:bodyPr>
          <a:lstStyle/>
          <a:p>
            <a:r>
              <a:rPr lang="zh-CN" altLang="en-US" sz="2400" dirty="0"/>
              <a:t>   </a:t>
            </a:r>
            <a:r>
              <a:rPr lang="zh-CN" altLang="en-US" sz="3600" dirty="0" smtClean="0"/>
              <a:t>第五章   量化投资策略之一：</a:t>
            </a:r>
            <a:r>
              <a:rPr lang="en-US" altLang="zh-CN" sz="3600" dirty="0">
                <a:solidFill>
                  <a:srgbClr val="FF0000"/>
                </a:solidFill>
                <a:latin typeface="黑体" panose="02010609060101010101" pitchFamily="49" charset="-122"/>
                <a:ea typeface="黑体" panose="02010609060101010101" pitchFamily="49" charset="-122"/>
              </a:rPr>
              <a:t>Alpha</a:t>
            </a:r>
            <a:r>
              <a:rPr lang="zh-CN" altLang="en-US" sz="3600" dirty="0">
                <a:solidFill>
                  <a:srgbClr val="FF0000"/>
                </a:solidFill>
                <a:latin typeface="黑体" panose="02010609060101010101" pitchFamily="49" charset="-122"/>
                <a:ea typeface="黑体" panose="02010609060101010101" pitchFamily="49" charset="-122"/>
              </a:rPr>
              <a:t>策略</a:t>
            </a:r>
            <a:r>
              <a:rPr lang="zh-CN" altLang="en-US" sz="3600" dirty="0"/>
              <a:t/>
            </a:r>
            <a:br>
              <a:rPr lang="zh-CN" altLang="en-US" sz="3600" dirty="0"/>
            </a:br>
            <a:endParaRPr lang="zh-CN" altLang="en-US" sz="3600" dirty="0"/>
          </a:p>
        </p:txBody>
      </p:sp>
      <p:grpSp>
        <p:nvGrpSpPr>
          <p:cNvPr id="3" name="组合 2"/>
          <p:cNvGrpSpPr/>
          <p:nvPr/>
        </p:nvGrpSpPr>
        <p:grpSpPr>
          <a:xfrm>
            <a:off x="3873129" y="1754514"/>
            <a:ext cx="5048449" cy="698500"/>
            <a:chOff x="825127" y="1211173"/>
            <a:chExt cx="7707313" cy="523875"/>
          </a:xfrm>
          <a:effectLst>
            <a:outerShdw blurRad="50800" dist="38100" algn="l" rotWithShape="0">
              <a:prstClr val="black">
                <a:alpha val="40000"/>
              </a:prstClr>
            </a:outerShdw>
          </a:effectLst>
        </p:grpSpPr>
        <p:sp>
          <p:nvSpPr>
            <p:cNvPr id="4" name="Freeform 12"/>
            <p:cNvSpPr/>
            <p:nvPr/>
          </p:nvSpPr>
          <p:spPr bwMode="auto">
            <a:xfrm>
              <a:off x="825127" y="1211173"/>
              <a:ext cx="7707313" cy="523875"/>
            </a:xfrm>
            <a:custGeom>
              <a:avLst/>
              <a:gdLst/>
              <a:ahLst/>
              <a:cxnLst>
                <a:cxn ang="0">
                  <a:pos x="151" y="0"/>
                </a:cxn>
                <a:cxn ang="0">
                  <a:pos x="5008" y="0"/>
                </a:cxn>
                <a:cxn ang="0">
                  <a:pos x="5159" y="176"/>
                </a:cxn>
                <a:cxn ang="0">
                  <a:pos x="5008" y="351"/>
                </a:cxn>
                <a:cxn ang="0">
                  <a:pos x="151" y="351"/>
                </a:cxn>
                <a:cxn ang="0">
                  <a:pos x="0" y="176"/>
                </a:cxn>
                <a:cxn ang="0">
                  <a:pos x="151" y="0"/>
                </a:cxn>
              </a:cxnLst>
              <a:rect l="0" t="0" r="r" b="b"/>
              <a:pathLst>
                <a:path w="5159" h="351">
                  <a:moveTo>
                    <a:pt x="151" y="0"/>
                  </a:moveTo>
                  <a:cubicBezTo>
                    <a:pt x="5008" y="0"/>
                    <a:pt x="5008" y="0"/>
                    <a:pt x="5008" y="0"/>
                  </a:cubicBezTo>
                  <a:cubicBezTo>
                    <a:pt x="5091" y="0"/>
                    <a:pt x="5159" y="79"/>
                    <a:pt x="5159" y="176"/>
                  </a:cubicBezTo>
                  <a:cubicBezTo>
                    <a:pt x="5159" y="272"/>
                    <a:pt x="5091" y="351"/>
                    <a:pt x="5008" y="351"/>
                  </a:cubicBezTo>
                  <a:cubicBezTo>
                    <a:pt x="151" y="351"/>
                    <a:pt x="151" y="351"/>
                    <a:pt x="151" y="351"/>
                  </a:cubicBezTo>
                  <a:cubicBezTo>
                    <a:pt x="68" y="351"/>
                    <a:pt x="0" y="272"/>
                    <a:pt x="0" y="176"/>
                  </a:cubicBezTo>
                  <a:cubicBezTo>
                    <a:pt x="0" y="79"/>
                    <a:pt x="68" y="0"/>
                    <a:pt x="151" y="0"/>
                  </a:cubicBezTo>
                  <a:close/>
                </a:path>
              </a:pathLst>
            </a:custGeom>
            <a:gradFill rotWithShape="1">
              <a:gsLst>
                <a:gs pos="0">
                  <a:srgbClr val="FFFFFF"/>
                </a:gs>
                <a:gs pos="100000">
                  <a:srgbClr val="FFFFFF">
                    <a:gamma/>
                    <a:shade val="76078"/>
                    <a:invGamma/>
                  </a:srgbClr>
                </a:gs>
              </a:gsLst>
              <a:lin ang="5400000" scaled="1"/>
            </a:gradFill>
            <a:ln w="9525">
              <a:noFill/>
              <a:round/>
            </a:ln>
          </p:spPr>
          <p:txBody>
            <a:bodyPr/>
            <a:lstStyle/>
            <a:p>
              <a:pPr>
                <a:defRPr/>
              </a:pPr>
              <a:endParaRPr lang="zh-CN" altLang="zh-CN" kern="0">
                <a:solidFill>
                  <a:srgbClr val="000000"/>
                </a:solidFill>
                <a:latin typeface="Arial" panose="020B0604020202020204"/>
              </a:endParaRPr>
            </a:p>
          </p:txBody>
        </p:sp>
        <p:sp>
          <p:nvSpPr>
            <p:cNvPr id="5" name="Freeform 14"/>
            <p:cNvSpPr/>
            <p:nvPr/>
          </p:nvSpPr>
          <p:spPr bwMode="auto">
            <a:xfrm>
              <a:off x="927572" y="1277442"/>
              <a:ext cx="919163" cy="392113"/>
            </a:xfrm>
            <a:custGeom>
              <a:avLst/>
              <a:gdLst/>
              <a:ahLst/>
              <a:cxnLst>
                <a:cxn ang="0">
                  <a:pos x="132" y="0"/>
                </a:cxn>
                <a:cxn ang="0">
                  <a:pos x="483" y="0"/>
                </a:cxn>
                <a:cxn ang="0">
                  <a:pos x="615" y="132"/>
                </a:cxn>
                <a:cxn ang="0">
                  <a:pos x="483" y="263"/>
                </a:cxn>
                <a:cxn ang="0">
                  <a:pos x="132" y="263"/>
                </a:cxn>
                <a:cxn ang="0">
                  <a:pos x="0" y="132"/>
                </a:cxn>
                <a:cxn ang="0">
                  <a:pos x="132" y="0"/>
                </a:cxn>
              </a:cxnLst>
              <a:rect l="0" t="0" r="r" b="b"/>
              <a:pathLst>
                <a:path w="615" h="263">
                  <a:moveTo>
                    <a:pt x="132" y="0"/>
                  </a:moveTo>
                  <a:cubicBezTo>
                    <a:pt x="483" y="0"/>
                    <a:pt x="483" y="0"/>
                    <a:pt x="483" y="0"/>
                  </a:cubicBezTo>
                  <a:cubicBezTo>
                    <a:pt x="556" y="0"/>
                    <a:pt x="615" y="59"/>
                    <a:pt x="615" y="132"/>
                  </a:cubicBezTo>
                  <a:cubicBezTo>
                    <a:pt x="615" y="204"/>
                    <a:pt x="556" y="263"/>
                    <a:pt x="483" y="263"/>
                  </a:cubicBezTo>
                  <a:cubicBezTo>
                    <a:pt x="132" y="263"/>
                    <a:pt x="132" y="263"/>
                    <a:pt x="132" y="263"/>
                  </a:cubicBezTo>
                  <a:cubicBezTo>
                    <a:pt x="59" y="263"/>
                    <a:pt x="0" y="204"/>
                    <a:pt x="0" y="132"/>
                  </a:cubicBezTo>
                  <a:cubicBezTo>
                    <a:pt x="0" y="59"/>
                    <a:pt x="59" y="0"/>
                    <a:pt x="132" y="0"/>
                  </a:cubicBezTo>
                  <a:close/>
                </a:path>
              </a:pathLst>
            </a:custGeom>
            <a:gradFill rotWithShape="1">
              <a:gsLst>
                <a:gs pos="0">
                  <a:schemeClr val="accent1"/>
                </a:gs>
                <a:gs pos="100000">
                  <a:schemeClr val="accent1">
                    <a:lumMod val="75000"/>
                  </a:schemeClr>
                </a:gs>
              </a:gsLst>
              <a:lin ang="5400000" scaled="1"/>
            </a:gradFill>
            <a:ln w="9525">
              <a:noFill/>
              <a:round/>
            </a:ln>
          </p:spPr>
          <p:txBody>
            <a:bodyPr/>
            <a:lstStyle/>
            <a:p>
              <a:pPr>
                <a:defRPr/>
              </a:pPr>
              <a:endParaRPr lang="zh-CN" altLang="zh-CN" kern="0">
                <a:solidFill>
                  <a:srgbClr val="000000"/>
                </a:solidFill>
                <a:latin typeface="Arial" panose="020B0604020202020204"/>
              </a:endParaRPr>
            </a:p>
          </p:txBody>
        </p:sp>
        <p:sp>
          <p:nvSpPr>
            <p:cNvPr id="6" name="TextBox 5"/>
            <p:cNvSpPr txBox="1"/>
            <p:nvPr/>
          </p:nvSpPr>
          <p:spPr>
            <a:xfrm>
              <a:off x="1135125" y="1323069"/>
              <a:ext cx="504056" cy="300083"/>
            </a:xfrm>
            <a:prstGeom prst="rect">
              <a:avLst/>
            </a:prstGeom>
            <a:noFill/>
          </p:spPr>
          <p:txBody>
            <a:bodyPr wrap="square" rtlCol="0">
              <a:spAutoFit/>
            </a:bodyPr>
            <a:lstStyle/>
            <a:p>
              <a:pPr algn="ctr"/>
              <a:r>
                <a:rPr lang="en-US" altLang="zh-CN" sz="2000" b="1" dirty="0">
                  <a:solidFill>
                    <a:schemeClr val="bg1"/>
                  </a:solidFill>
                </a:rPr>
                <a:t>1</a:t>
              </a:r>
              <a:endParaRPr lang="zh-CN" altLang="en-US" sz="2000" b="1" dirty="0">
                <a:solidFill>
                  <a:schemeClr val="bg1"/>
                </a:solidFill>
              </a:endParaRPr>
            </a:p>
          </p:txBody>
        </p:sp>
        <p:sp>
          <p:nvSpPr>
            <p:cNvPr id="7" name="TextBox 6"/>
            <p:cNvSpPr txBox="1"/>
            <p:nvPr/>
          </p:nvSpPr>
          <p:spPr>
            <a:xfrm>
              <a:off x="2529886" y="1307742"/>
              <a:ext cx="2659702" cy="346249"/>
            </a:xfrm>
            <a:prstGeom prst="rect">
              <a:avLst/>
            </a:prstGeom>
            <a:noFill/>
          </p:spPr>
          <p:txBody>
            <a:bodyPr wrap="none" rtlCol="0">
              <a:spAutoFit/>
            </a:bodyPr>
            <a:lstStyle/>
            <a:p>
              <a:r>
                <a:rPr lang="zh-CN" altLang="en-US" sz="2400" b="1" dirty="0">
                  <a:solidFill>
                    <a:schemeClr val="tx1">
                      <a:lumMod val="75000"/>
                      <a:lumOff val="25000"/>
                    </a:schemeClr>
                  </a:solidFill>
                </a:rPr>
                <a:t>量化</a:t>
              </a:r>
              <a:r>
                <a:rPr lang="zh-CN" altLang="en-US" sz="2400" b="1" dirty="0" smtClean="0">
                  <a:solidFill>
                    <a:schemeClr val="tx1">
                      <a:lumMod val="75000"/>
                      <a:lumOff val="25000"/>
                    </a:schemeClr>
                  </a:solidFill>
                </a:rPr>
                <a:t>投资发展概述</a:t>
              </a:r>
              <a:endParaRPr lang="zh-CN" altLang="en-US" sz="2400" b="1" dirty="0">
                <a:solidFill>
                  <a:schemeClr val="tx1">
                    <a:lumMod val="75000"/>
                    <a:lumOff val="25000"/>
                  </a:schemeClr>
                </a:solidFill>
              </a:endParaRPr>
            </a:p>
          </p:txBody>
        </p:sp>
      </p:grpSp>
      <p:grpSp>
        <p:nvGrpSpPr>
          <p:cNvPr id="8" name="组合 7"/>
          <p:cNvGrpSpPr/>
          <p:nvPr/>
        </p:nvGrpSpPr>
        <p:grpSpPr>
          <a:xfrm>
            <a:off x="3873128" y="2998134"/>
            <a:ext cx="5048450" cy="698500"/>
            <a:chOff x="825127" y="1970127"/>
            <a:chExt cx="7707313" cy="523875"/>
          </a:xfrm>
          <a:effectLst>
            <a:outerShdw blurRad="50800" dist="38100" algn="l" rotWithShape="0">
              <a:prstClr val="black">
                <a:alpha val="40000"/>
              </a:prstClr>
            </a:outerShdw>
          </a:effectLst>
        </p:grpSpPr>
        <p:sp>
          <p:nvSpPr>
            <p:cNvPr id="9" name="Freeform 12"/>
            <p:cNvSpPr/>
            <p:nvPr/>
          </p:nvSpPr>
          <p:spPr bwMode="auto">
            <a:xfrm>
              <a:off x="825127" y="1970127"/>
              <a:ext cx="7707313" cy="523875"/>
            </a:xfrm>
            <a:custGeom>
              <a:avLst/>
              <a:gdLst/>
              <a:ahLst/>
              <a:cxnLst>
                <a:cxn ang="0">
                  <a:pos x="151" y="0"/>
                </a:cxn>
                <a:cxn ang="0">
                  <a:pos x="5008" y="0"/>
                </a:cxn>
                <a:cxn ang="0">
                  <a:pos x="5159" y="176"/>
                </a:cxn>
                <a:cxn ang="0">
                  <a:pos x="5008" y="351"/>
                </a:cxn>
                <a:cxn ang="0">
                  <a:pos x="151" y="351"/>
                </a:cxn>
                <a:cxn ang="0">
                  <a:pos x="0" y="176"/>
                </a:cxn>
                <a:cxn ang="0">
                  <a:pos x="151" y="0"/>
                </a:cxn>
              </a:cxnLst>
              <a:rect l="0" t="0" r="r" b="b"/>
              <a:pathLst>
                <a:path w="5159" h="351">
                  <a:moveTo>
                    <a:pt x="151" y="0"/>
                  </a:moveTo>
                  <a:cubicBezTo>
                    <a:pt x="5008" y="0"/>
                    <a:pt x="5008" y="0"/>
                    <a:pt x="5008" y="0"/>
                  </a:cubicBezTo>
                  <a:cubicBezTo>
                    <a:pt x="5091" y="0"/>
                    <a:pt x="5159" y="79"/>
                    <a:pt x="5159" y="176"/>
                  </a:cubicBezTo>
                  <a:cubicBezTo>
                    <a:pt x="5159" y="272"/>
                    <a:pt x="5091" y="351"/>
                    <a:pt x="5008" y="351"/>
                  </a:cubicBezTo>
                  <a:cubicBezTo>
                    <a:pt x="151" y="351"/>
                    <a:pt x="151" y="351"/>
                    <a:pt x="151" y="351"/>
                  </a:cubicBezTo>
                  <a:cubicBezTo>
                    <a:pt x="68" y="351"/>
                    <a:pt x="0" y="272"/>
                    <a:pt x="0" y="176"/>
                  </a:cubicBezTo>
                  <a:cubicBezTo>
                    <a:pt x="0" y="79"/>
                    <a:pt x="68" y="0"/>
                    <a:pt x="151" y="0"/>
                  </a:cubicBezTo>
                  <a:close/>
                </a:path>
              </a:pathLst>
            </a:custGeom>
            <a:gradFill rotWithShape="1">
              <a:gsLst>
                <a:gs pos="0">
                  <a:srgbClr val="FFFFFF"/>
                </a:gs>
                <a:gs pos="100000">
                  <a:srgbClr val="FFFFFF">
                    <a:gamma/>
                    <a:shade val="76078"/>
                    <a:invGamma/>
                  </a:srgbClr>
                </a:gs>
              </a:gsLst>
              <a:lin ang="5400000" scaled="1"/>
            </a:gradFill>
            <a:ln w="9525">
              <a:noFill/>
              <a:round/>
            </a:ln>
          </p:spPr>
          <p:txBody>
            <a:bodyPr/>
            <a:lstStyle/>
            <a:p>
              <a:pPr>
                <a:defRPr/>
              </a:pPr>
              <a:endParaRPr lang="zh-CN" altLang="zh-CN" kern="0">
                <a:solidFill>
                  <a:srgbClr val="000000"/>
                </a:solidFill>
                <a:latin typeface="Arial" panose="020B0604020202020204"/>
              </a:endParaRPr>
            </a:p>
          </p:txBody>
        </p:sp>
        <p:sp>
          <p:nvSpPr>
            <p:cNvPr id="10" name="Freeform 14"/>
            <p:cNvSpPr/>
            <p:nvPr/>
          </p:nvSpPr>
          <p:spPr bwMode="auto">
            <a:xfrm>
              <a:off x="927572" y="2036396"/>
              <a:ext cx="919163" cy="392113"/>
            </a:xfrm>
            <a:custGeom>
              <a:avLst/>
              <a:gdLst/>
              <a:ahLst/>
              <a:cxnLst>
                <a:cxn ang="0">
                  <a:pos x="132" y="0"/>
                </a:cxn>
                <a:cxn ang="0">
                  <a:pos x="483" y="0"/>
                </a:cxn>
                <a:cxn ang="0">
                  <a:pos x="615" y="132"/>
                </a:cxn>
                <a:cxn ang="0">
                  <a:pos x="483" y="263"/>
                </a:cxn>
                <a:cxn ang="0">
                  <a:pos x="132" y="263"/>
                </a:cxn>
                <a:cxn ang="0">
                  <a:pos x="0" y="132"/>
                </a:cxn>
                <a:cxn ang="0">
                  <a:pos x="132" y="0"/>
                </a:cxn>
              </a:cxnLst>
              <a:rect l="0" t="0" r="r" b="b"/>
              <a:pathLst>
                <a:path w="615" h="263">
                  <a:moveTo>
                    <a:pt x="132" y="0"/>
                  </a:moveTo>
                  <a:cubicBezTo>
                    <a:pt x="483" y="0"/>
                    <a:pt x="483" y="0"/>
                    <a:pt x="483" y="0"/>
                  </a:cubicBezTo>
                  <a:cubicBezTo>
                    <a:pt x="556" y="0"/>
                    <a:pt x="615" y="59"/>
                    <a:pt x="615" y="132"/>
                  </a:cubicBezTo>
                  <a:cubicBezTo>
                    <a:pt x="615" y="204"/>
                    <a:pt x="556" y="263"/>
                    <a:pt x="483" y="263"/>
                  </a:cubicBezTo>
                  <a:cubicBezTo>
                    <a:pt x="132" y="263"/>
                    <a:pt x="132" y="263"/>
                    <a:pt x="132" y="263"/>
                  </a:cubicBezTo>
                  <a:cubicBezTo>
                    <a:pt x="59" y="263"/>
                    <a:pt x="0" y="204"/>
                    <a:pt x="0" y="132"/>
                  </a:cubicBezTo>
                  <a:cubicBezTo>
                    <a:pt x="0" y="59"/>
                    <a:pt x="59" y="0"/>
                    <a:pt x="132" y="0"/>
                  </a:cubicBezTo>
                  <a:close/>
                </a:path>
              </a:pathLst>
            </a:custGeom>
            <a:gradFill rotWithShape="1">
              <a:gsLst>
                <a:gs pos="0">
                  <a:schemeClr val="accent1"/>
                </a:gs>
                <a:gs pos="100000">
                  <a:schemeClr val="accent1">
                    <a:lumMod val="75000"/>
                  </a:schemeClr>
                </a:gs>
              </a:gsLst>
              <a:lin ang="5400000" scaled="1"/>
            </a:gradFill>
            <a:ln w="9525">
              <a:noFill/>
              <a:round/>
            </a:ln>
          </p:spPr>
          <p:txBody>
            <a:bodyPr/>
            <a:lstStyle/>
            <a:p>
              <a:pPr>
                <a:defRPr/>
              </a:pPr>
              <a:endParaRPr lang="zh-CN" altLang="zh-CN" kern="0">
                <a:solidFill>
                  <a:srgbClr val="000000"/>
                </a:solidFill>
                <a:latin typeface="Arial" panose="020B0604020202020204"/>
              </a:endParaRPr>
            </a:p>
          </p:txBody>
        </p:sp>
        <p:sp>
          <p:nvSpPr>
            <p:cNvPr id="11" name="TextBox 10"/>
            <p:cNvSpPr txBox="1"/>
            <p:nvPr/>
          </p:nvSpPr>
          <p:spPr>
            <a:xfrm>
              <a:off x="1135125" y="2080283"/>
              <a:ext cx="504056" cy="300083"/>
            </a:xfrm>
            <a:prstGeom prst="rect">
              <a:avLst/>
            </a:prstGeom>
            <a:noFill/>
          </p:spPr>
          <p:txBody>
            <a:bodyPr wrap="square" rtlCol="0">
              <a:spAutoFit/>
            </a:bodyPr>
            <a:lstStyle/>
            <a:p>
              <a:pPr algn="ctr"/>
              <a:r>
                <a:rPr lang="en-US" altLang="zh-CN" sz="2000" b="1" dirty="0">
                  <a:solidFill>
                    <a:schemeClr val="bg1"/>
                  </a:solidFill>
                </a:rPr>
                <a:t>2</a:t>
              </a:r>
              <a:endParaRPr lang="zh-CN" altLang="en-US" sz="2000" b="1" dirty="0">
                <a:solidFill>
                  <a:schemeClr val="bg1"/>
                </a:solidFill>
              </a:endParaRPr>
            </a:p>
          </p:txBody>
        </p:sp>
        <p:sp>
          <p:nvSpPr>
            <p:cNvPr id="12" name="TextBox 11"/>
            <p:cNvSpPr txBox="1"/>
            <p:nvPr/>
          </p:nvSpPr>
          <p:spPr>
            <a:xfrm>
              <a:off x="2242936" y="2063794"/>
              <a:ext cx="3570207" cy="346249"/>
            </a:xfrm>
            <a:prstGeom prst="rect">
              <a:avLst/>
            </a:prstGeom>
            <a:noFill/>
          </p:spPr>
          <p:txBody>
            <a:bodyPr wrap="none" rtlCol="0">
              <a:spAutoFit/>
            </a:bodyPr>
            <a:lstStyle>
              <a:defPPr>
                <a:defRPr lang="zh-CN"/>
              </a:defPPr>
              <a:lvl1pPr>
                <a:defRPr sz="2000" b="1">
                  <a:solidFill>
                    <a:schemeClr val="tx1">
                      <a:lumMod val="75000"/>
                      <a:lumOff val="25000"/>
                    </a:schemeClr>
                  </a:solidFill>
                </a:defRPr>
              </a:lvl1pPr>
            </a:lstStyle>
            <a:p>
              <a:r>
                <a:rPr lang="zh-CN" altLang="en-US" sz="2400" b="0" dirty="0" smtClean="0"/>
                <a:t>常见的量化投资策略概览</a:t>
              </a:r>
              <a:endParaRPr lang="zh-CN" altLang="en-US" sz="2400" b="0" dirty="0"/>
            </a:p>
          </p:txBody>
        </p:sp>
      </p:grpSp>
      <p:grpSp>
        <p:nvGrpSpPr>
          <p:cNvPr id="13" name="组合 12"/>
          <p:cNvGrpSpPr/>
          <p:nvPr/>
        </p:nvGrpSpPr>
        <p:grpSpPr>
          <a:xfrm>
            <a:off x="3873128" y="4344858"/>
            <a:ext cx="5049569" cy="698500"/>
            <a:chOff x="825127" y="2729081"/>
            <a:chExt cx="7707313" cy="523875"/>
          </a:xfrm>
          <a:effectLst>
            <a:outerShdw blurRad="50800" dist="38100" algn="l" rotWithShape="0">
              <a:prstClr val="black">
                <a:alpha val="40000"/>
              </a:prstClr>
            </a:outerShdw>
          </a:effectLst>
        </p:grpSpPr>
        <p:sp>
          <p:nvSpPr>
            <p:cNvPr id="14" name="Freeform 12"/>
            <p:cNvSpPr/>
            <p:nvPr/>
          </p:nvSpPr>
          <p:spPr bwMode="auto">
            <a:xfrm>
              <a:off x="825127" y="2729081"/>
              <a:ext cx="7707313" cy="523875"/>
            </a:xfrm>
            <a:custGeom>
              <a:avLst/>
              <a:gdLst/>
              <a:ahLst/>
              <a:cxnLst>
                <a:cxn ang="0">
                  <a:pos x="151" y="0"/>
                </a:cxn>
                <a:cxn ang="0">
                  <a:pos x="5008" y="0"/>
                </a:cxn>
                <a:cxn ang="0">
                  <a:pos x="5159" y="176"/>
                </a:cxn>
                <a:cxn ang="0">
                  <a:pos x="5008" y="351"/>
                </a:cxn>
                <a:cxn ang="0">
                  <a:pos x="151" y="351"/>
                </a:cxn>
                <a:cxn ang="0">
                  <a:pos x="0" y="176"/>
                </a:cxn>
                <a:cxn ang="0">
                  <a:pos x="151" y="0"/>
                </a:cxn>
              </a:cxnLst>
              <a:rect l="0" t="0" r="r" b="b"/>
              <a:pathLst>
                <a:path w="5159" h="351">
                  <a:moveTo>
                    <a:pt x="151" y="0"/>
                  </a:moveTo>
                  <a:cubicBezTo>
                    <a:pt x="5008" y="0"/>
                    <a:pt x="5008" y="0"/>
                    <a:pt x="5008" y="0"/>
                  </a:cubicBezTo>
                  <a:cubicBezTo>
                    <a:pt x="5091" y="0"/>
                    <a:pt x="5159" y="79"/>
                    <a:pt x="5159" y="176"/>
                  </a:cubicBezTo>
                  <a:cubicBezTo>
                    <a:pt x="5159" y="272"/>
                    <a:pt x="5091" y="351"/>
                    <a:pt x="5008" y="351"/>
                  </a:cubicBezTo>
                  <a:cubicBezTo>
                    <a:pt x="151" y="351"/>
                    <a:pt x="151" y="351"/>
                    <a:pt x="151" y="351"/>
                  </a:cubicBezTo>
                  <a:cubicBezTo>
                    <a:pt x="68" y="351"/>
                    <a:pt x="0" y="272"/>
                    <a:pt x="0" y="176"/>
                  </a:cubicBezTo>
                  <a:cubicBezTo>
                    <a:pt x="0" y="79"/>
                    <a:pt x="68" y="0"/>
                    <a:pt x="151" y="0"/>
                  </a:cubicBezTo>
                  <a:close/>
                </a:path>
              </a:pathLst>
            </a:custGeom>
            <a:gradFill rotWithShape="1">
              <a:gsLst>
                <a:gs pos="0">
                  <a:srgbClr val="FFFFFF"/>
                </a:gs>
                <a:gs pos="100000">
                  <a:srgbClr val="FFFFFF">
                    <a:gamma/>
                    <a:shade val="76078"/>
                    <a:invGamma/>
                  </a:srgbClr>
                </a:gs>
              </a:gsLst>
              <a:lin ang="5400000" scaled="1"/>
            </a:gradFill>
            <a:ln w="9525">
              <a:noFill/>
              <a:round/>
            </a:ln>
          </p:spPr>
          <p:txBody>
            <a:bodyPr/>
            <a:lstStyle/>
            <a:p>
              <a:pPr>
                <a:defRPr/>
              </a:pPr>
              <a:endParaRPr lang="zh-CN" altLang="zh-CN" kern="0">
                <a:solidFill>
                  <a:srgbClr val="000000"/>
                </a:solidFill>
                <a:latin typeface="Arial" panose="020B0604020202020204"/>
              </a:endParaRPr>
            </a:p>
          </p:txBody>
        </p:sp>
        <p:sp>
          <p:nvSpPr>
            <p:cNvPr id="15" name="Freeform 14"/>
            <p:cNvSpPr/>
            <p:nvPr/>
          </p:nvSpPr>
          <p:spPr bwMode="auto">
            <a:xfrm>
              <a:off x="927572" y="2795350"/>
              <a:ext cx="919163" cy="392113"/>
            </a:xfrm>
            <a:custGeom>
              <a:avLst/>
              <a:gdLst/>
              <a:ahLst/>
              <a:cxnLst>
                <a:cxn ang="0">
                  <a:pos x="132" y="0"/>
                </a:cxn>
                <a:cxn ang="0">
                  <a:pos x="483" y="0"/>
                </a:cxn>
                <a:cxn ang="0">
                  <a:pos x="615" y="132"/>
                </a:cxn>
                <a:cxn ang="0">
                  <a:pos x="483" y="263"/>
                </a:cxn>
                <a:cxn ang="0">
                  <a:pos x="132" y="263"/>
                </a:cxn>
                <a:cxn ang="0">
                  <a:pos x="0" y="132"/>
                </a:cxn>
                <a:cxn ang="0">
                  <a:pos x="132" y="0"/>
                </a:cxn>
              </a:cxnLst>
              <a:rect l="0" t="0" r="r" b="b"/>
              <a:pathLst>
                <a:path w="615" h="263">
                  <a:moveTo>
                    <a:pt x="132" y="0"/>
                  </a:moveTo>
                  <a:cubicBezTo>
                    <a:pt x="483" y="0"/>
                    <a:pt x="483" y="0"/>
                    <a:pt x="483" y="0"/>
                  </a:cubicBezTo>
                  <a:cubicBezTo>
                    <a:pt x="556" y="0"/>
                    <a:pt x="615" y="59"/>
                    <a:pt x="615" y="132"/>
                  </a:cubicBezTo>
                  <a:cubicBezTo>
                    <a:pt x="615" y="204"/>
                    <a:pt x="556" y="263"/>
                    <a:pt x="483" y="263"/>
                  </a:cubicBezTo>
                  <a:cubicBezTo>
                    <a:pt x="132" y="263"/>
                    <a:pt x="132" y="263"/>
                    <a:pt x="132" y="263"/>
                  </a:cubicBezTo>
                  <a:cubicBezTo>
                    <a:pt x="59" y="263"/>
                    <a:pt x="0" y="204"/>
                    <a:pt x="0" y="132"/>
                  </a:cubicBezTo>
                  <a:cubicBezTo>
                    <a:pt x="0" y="59"/>
                    <a:pt x="59" y="0"/>
                    <a:pt x="132" y="0"/>
                  </a:cubicBezTo>
                  <a:close/>
                </a:path>
              </a:pathLst>
            </a:custGeom>
            <a:gradFill rotWithShape="1">
              <a:gsLst>
                <a:gs pos="0">
                  <a:schemeClr val="accent1"/>
                </a:gs>
                <a:gs pos="100000">
                  <a:schemeClr val="accent1">
                    <a:lumMod val="75000"/>
                  </a:schemeClr>
                </a:gs>
              </a:gsLst>
              <a:lin ang="5400000" scaled="1"/>
            </a:gradFill>
            <a:ln w="9525">
              <a:noFill/>
              <a:round/>
            </a:ln>
          </p:spPr>
          <p:txBody>
            <a:bodyPr/>
            <a:lstStyle/>
            <a:p>
              <a:pPr>
                <a:defRPr/>
              </a:pPr>
              <a:endParaRPr lang="zh-CN" altLang="zh-CN" kern="0">
                <a:solidFill>
                  <a:srgbClr val="000000"/>
                </a:solidFill>
                <a:latin typeface="Arial" panose="020B0604020202020204"/>
              </a:endParaRPr>
            </a:p>
          </p:txBody>
        </p:sp>
        <p:sp>
          <p:nvSpPr>
            <p:cNvPr id="16" name="TextBox 15"/>
            <p:cNvSpPr txBox="1"/>
            <p:nvPr/>
          </p:nvSpPr>
          <p:spPr>
            <a:xfrm>
              <a:off x="1135125" y="2852519"/>
              <a:ext cx="504056" cy="300083"/>
            </a:xfrm>
            <a:prstGeom prst="rect">
              <a:avLst/>
            </a:prstGeom>
            <a:noFill/>
          </p:spPr>
          <p:txBody>
            <a:bodyPr wrap="square" rtlCol="0">
              <a:spAutoFit/>
            </a:bodyPr>
            <a:lstStyle/>
            <a:p>
              <a:pPr algn="ctr"/>
              <a:r>
                <a:rPr lang="en-US" altLang="zh-CN" sz="2000" b="1" dirty="0">
                  <a:solidFill>
                    <a:schemeClr val="bg1"/>
                  </a:solidFill>
                </a:rPr>
                <a:t>3</a:t>
              </a:r>
              <a:endParaRPr lang="zh-CN" altLang="en-US" sz="2000" b="1" dirty="0">
                <a:solidFill>
                  <a:schemeClr val="bg1"/>
                </a:solidFill>
              </a:endParaRPr>
            </a:p>
          </p:txBody>
        </p:sp>
        <p:sp>
          <p:nvSpPr>
            <p:cNvPr id="17" name="TextBox 16"/>
            <p:cNvSpPr txBox="1"/>
            <p:nvPr/>
          </p:nvSpPr>
          <p:spPr>
            <a:xfrm>
              <a:off x="2837095" y="2852519"/>
              <a:ext cx="2047355" cy="346249"/>
            </a:xfrm>
            <a:prstGeom prst="rect">
              <a:avLst/>
            </a:prstGeom>
            <a:noFill/>
          </p:spPr>
          <p:txBody>
            <a:bodyPr wrap="none" rtlCol="0">
              <a:spAutoFit/>
            </a:bodyPr>
            <a:lstStyle>
              <a:defPPr>
                <a:defRPr lang="zh-CN"/>
              </a:defPPr>
              <a:lvl1pPr>
                <a:defRPr sz="2000" b="1">
                  <a:solidFill>
                    <a:schemeClr val="tx1">
                      <a:lumMod val="75000"/>
                      <a:lumOff val="25000"/>
                    </a:schemeClr>
                  </a:solidFill>
                </a:defRPr>
              </a:lvl1pPr>
            </a:lstStyle>
            <a:p>
              <a:r>
                <a:rPr lang="en-US" altLang="zh-CN" sz="2400" dirty="0" smtClean="0">
                  <a:solidFill>
                    <a:srgbClr val="FF0000"/>
                  </a:solidFill>
                  <a:latin typeface="黑体" panose="02010609060101010101" pitchFamily="49" charset="-122"/>
                  <a:ea typeface="黑体" panose="02010609060101010101" pitchFamily="49" charset="-122"/>
                </a:rPr>
                <a:t>   Alpha</a:t>
              </a:r>
              <a:r>
                <a:rPr lang="zh-CN" altLang="en-US" sz="2400" dirty="0">
                  <a:solidFill>
                    <a:srgbClr val="FF0000"/>
                  </a:solidFill>
                  <a:latin typeface="黑体" panose="02010609060101010101" pitchFamily="49" charset="-122"/>
                  <a:ea typeface="黑体" panose="02010609060101010101" pitchFamily="49" charset="-122"/>
                </a:rPr>
                <a:t>策略</a:t>
              </a:r>
              <a:endParaRPr lang="zh-CN" altLang="en-US" sz="2400" dirty="0"/>
            </a:p>
          </p:txBody>
        </p: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anim calcmode="lin" valueType="num">
                                      <p:cBhvr>
                                        <p:cTn id="10" dur="500" fill="hold"/>
                                        <p:tgtEl>
                                          <p:spTgt spid="3"/>
                                        </p:tgtEl>
                                        <p:attrNameLst>
                                          <p:attrName>ppt_x</p:attrName>
                                        </p:attrNameLst>
                                      </p:cBhvr>
                                      <p:tavLst>
                                        <p:tav tm="0">
                                          <p:val>
                                            <p:fltVal val="0.5"/>
                                          </p:val>
                                        </p:tav>
                                        <p:tav tm="100000">
                                          <p:val>
                                            <p:strVal val="#ppt_x"/>
                                          </p:val>
                                        </p:tav>
                                      </p:tavLst>
                                    </p:anim>
                                    <p:anim calcmode="lin" valueType="num">
                                      <p:cBhvr>
                                        <p:cTn id="11" dur="500" fill="hold"/>
                                        <p:tgtEl>
                                          <p:spTgt spid="3"/>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30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anim calcmode="lin" valueType="num">
                                      <p:cBhvr>
                                        <p:cTn id="17" dur="500" fill="hold"/>
                                        <p:tgtEl>
                                          <p:spTgt spid="8"/>
                                        </p:tgtEl>
                                        <p:attrNameLst>
                                          <p:attrName>ppt_x</p:attrName>
                                        </p:attrNameLst>
                                      </p:cBhvr>
                                      <p:tavLst>
                                        <p:tav tm="0">
                                          <p:val>
                                            <p:fltVal val="0.5"/>
                                          </p:val>
                                        </p:tav>
                                        <p:tav tm="100000">
                                          <p:val>
                                            <p:strVal val="#ppt_x"/>
                                          </p:val>
                                        </p:tav>
                                      </p:tavLst>
                                    </p:anim>
                                    <p:anim calcmode="lin" valueType="num">
                                      <p:cBhvr>
                                        <p:cTn id="18" dur="500" fill="hold"/>
                                        <p:tgtEl>
                                          <p:spTgt spid="8"/>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60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fltVal val="0.5"/>
                                          </p:val>
                                        </p:tav>
                                        <p:tav tm="100000">
                                          <p:val>
                                            <p:strVal val="#ppt_x"/>
                                          </p:val>
                                        </p:tav>
                                      </p:tavLst>
                                    </p:anim>
                                    <p:anim calcmode="lin" valueType="num">
                                      <p:cBhvr>
                                        <p:cTn id="25" dur="500" fill="hold"/>
                                        <p:tgtEl>
                                          <p:spTgt spid="1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703511" y="809574"/>
            <a:ext cx="10331969" cy="1414780"/>
          </a:xfrm>
          <a:prstGeom prst="rect">
            <a:avLst/>
          </a:prstGeom>
        </p:spPr>
        <p:txBody>
          <a:bodyPr wrap="square">
            <a:spAutoFit/>
          </a:bodyPr>
          <a:lstStyle/>
          <a:p>
            <a:pPr marL="285750" indent="-285750">
              <a:buFont typeface="Wingdings" panose="05000000000000000000" pitchFamily="2" charset="2"/>
              <a:buChar char="Ø"/>
            </a:pPr>
            <a:r>
              <a:rPr lang="zh-CN" altLang="en-US" sz="2800" b="1" dirty="0"/>
              <a:t>指数增强策略</a:t>
            </a:r>
            <a:endParaRPr lang="en-US" altLang="zh-CN" dirty="0"/>
          </a:p>
          <a:p>
            <a:endParaRPr lang="en-US" altLang="zh-CN" sz="2000" b="1" dirty="0"/>
          </a:p>
          <a:p>
            <a:r>
              <a:rPr lang="zh-CN" altLang="en-US" sz="2000" b="1" dirty="0"/>
              <a:t>基本原理：</a:t>
            </a:r>
            <a:r>
              <a:rPr lang="zh-CN" altLang="en-US" dirty="0"/>
              <a:t>结合了被动与主动投资，在被动地追踪指数表现的同时，通过一系列的方法，力图取得超越指数的表现。</a:t>
            </a:r>
            <a:endParaRPr lang="en-US" altLang="zh-CN"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2568" y="2738829"/>
            <a:ext cx="7737706" cy="301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703512" y="727196"/>
            <a:ext cx="8644814" cy="521970"/>
          </a:xfrm>
          <a:prstGeom prst="rect">
            <a:avLst/>
          </a:prstGeom>
        </p:spPr>
        <p:txBody>
          <a:bodyPr wrap="square">
            <a:spAutoFit/>
          </a:bodyPr>
          <a:lstStyle/>
          <a:p>
            <a:pPr marL="285750" indent="-285750">
              <a:buFont typeface="Wingdings" panose="05000000000000000000" pitchFamily="2" charset="2"/>
              <a:buChar char="Ø"/>
            </a:pPr>
            <a:r>
              <a:rPr lang="zh-CN" altLang="en-US" sz="2800" b="1" dirty="0"/>
              <a:t>指数增强策略</a:t>
            </a:r>
            <a:endParaRPr lang="en-US" altLang="zh-C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4096" y="1595557"/>
            <a:ext cx="8356782" cy="4738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1507524" y="451700"/>
            <a:ext cx="4382400" cy="586267"/>
          </a:xfrm>
          <a:prstGeom prst="rect">
            <a:avLst/>
          </a:prstGeom>
          <a:solidFill>
            <a:srgbClr val="002060"/>
          </a:solidFill>
        </p:spPr>
        <p:txBody>
          <a:bodyPr/>
          <a:lstStyle>
            <a:lvl1pPr algn="r" defTabSz="914400" rtl="0" eaLnBrk="1" latinLnBrk="0" hangingPunct="1">
              <a:spcBef>
                <a:spcPct val="0"/>
              </a:spcBef>
              <a:buNone/>
              <a:defRPr lang="zh-CN" altLang="en-US" sz="1800" kern="1200" dirty="0">
                <a:solidFill>
                  <a:schemeClr val="bg1"/>
                </a:solidFill>
                <a:latin typeface="+mn-lt"/>
                <a:ea typeface="+mn-ea"/>
                <a:cs typeface="+mn-cs"/>
              </a:defRPr>
            </a:lvl1pPr>
          </a:lstStyle>
          <a:p>
            <a:pPr algn="just"/>
            <a:r>
              <a:rPr lang="zh-CN" altLang="en-US" sz="2400" dirty="0" smtClean="0"/>
              <a:t>        量化多因子模型策略</a:t>
            </a:r>
            <a:endParaRPr lang="zh-CN" altLang="en-US" sz="2400" dirty="0"/>
          </a:p>
        </p:txBody>
      </p:sp>
      <p:sp>
        <p:nvSpPr>
          <p:cNvPr id="2" name="矩形 1"/>
          <p:cNvSpPr/>
          <p:nvPr/>
        </p:nvSpPr>
        <p:spPr>
          <a:xfrm>
            <a:off x="1919536" y="1763524"/>
            <a:ext cx="3223959" cy="369332"/>
          </a:xfrm>
          <a:prstGeom prst="rect">
            <a:avLst/>
          </a:prstGeom>
          <a:solidFill>
            <a:srgbClr val="002060"/>
          </a:solidFill>
        </p:spPr>
        <p:txBody>
          <a:bodyPr/>
          <a:lstStyle/>
          <a:p>
            <a:pPr>
              <a:spcBef>
                <a:spcPct val="0"/>
              </a:spcBef>
            </a:pPr>
            <a:r>
              <a:rPr lang="zh-CN" altLang="en-US" dirty="0">
                <a:solidFill>
                  <a:schemeClr val="bg1"/>
                </a:solidFill>
              </a:rPr>
              <a:t>资本资产定价模型（</a:t>
            </a:r>
            <a:r>
              <a:rPr lang="en-US" altLang="zh-CN" dirty="0">
                <a:solidFill>
                  <a:schemeClr val="bg1"/>
                </a:solidFill>
              </a:rPr>
              <a:t>CAPM</a:t>
            </a:r>
            <a:r>
              <a:rPr lang="zh-CN" altLang="en-US" dirty="0">
                <a:solidFill>
                  <a:schemeClr val="bg1"/>
                </a:solidFill>
              </a:rPr>
              <a:t>） </a:t>
            </a:r>
          </a:p>
        </p:txBody>
      </p:sp>
      <p:sp>
        <p:nvSpPr>
          <p:cNvPr id="3" name="矩形 2"/>
          <p:cNvSpPr/>
          <p:nvPr/>
        </p:nvSpPr>
        <p:spPr>
          <a:xfrm>
            <a:off x="1919535" y="3604374"/>
            <a:ext cx="3223959" cy="369332"/>
          </a:xfrm>
          <a:prstGeom prst="rect">
            <a:avLst/>
          </a:prstGeom>
          <a:solidFill>
            <a:srgbClr val="002060"/>
          </a:solidFill>
        </p:spPr>
        <p:txBody>
          <a:bodyPr/>
          <a:lstStyle/>
          <a:p>
            <a:pPr>
              <a:spcBef>
                <a:spcPct val="0"/>
              </a:spcBef>
            </a:pPr>
            <a:r>
              <a:rPr lang="zh-CN" altLang="en-US" dirty="0">
                <a:solidFill>
                  <a:schemeClr val="bg1"/>
                </a:solidFill>
              </a:rPr>
              <a:t>套利定价模型（</a:t>
            </a:r>
            <a:r>
              <a:rPr lang="en-US" altLang="zh-CN" dirty="0">
                <a:solidFill>
                  <a:schemeClr val="bg1"/>
                </a:solidFill>
              </a:rPr>
              <a:t>APT</a:t>
            </a:r>
            <a:r>
              <a:rPr lang="zh-CN" altLang="en-US" dirty="0">
                <a:solidFill>
                  <a:schemeClr val="bg1"/>
                </a:solidFill>
              </a:rPr>
              <a:t>）</a:t>
            </a:r>
          </a:p>
        </p:txBody>
      </p:sp>
      <p:sp>
        <p:nvSpPr>
          <p:cNvPr id="7" name="矩形 6"/>
          <p:cNvSpPr/>
          <p:nvPr/>
        </p:nvSpPr>
        <p:spPr>
          <a:xfrm>
            <a:off x="1919536" y="5507940"/>
            <a:ext cx="3255579" cy="369332"/>
          </a:xfrm>
          <a:prstGeom prst="rect">
            <a:avLst/>
          </a:prstGeom>
          <a:solidFill>
            <a:srgbClr val="002060"/>
          </a:solidFill>
        </p:spPr>
        <p:txBody>
          <a:bodyPr/>
          <a:lstStyle/>
          <a:p>
            <a:pPr>
              <a:spcBef>
                <a:spcPct val="0"/>
              </a:spcBef>
            </a:pPr>
            <a:r>
              <a:rPr lang="en-US" altLang="zh-CN" dirty="0" err="1">
                <a:solidFill>
                  <a:schemeClr val="bg1"/>
                </a:solidFill>
              </a:rPr>
              <a:t>Fama</a:t>
            </a:r>
            <a:r>
              <a:rPr lang="en-US" altLang="zh-CN" dirty="0">
                <a:solidFill>
                  <a:schemeClr val="bg1"/>
                </a:solidFill>
              </a:rPr>
              <a:t>-French</a:t>
            </a:r>
            <a:r>
              <a:rPr lang="zh-CN" altLang="en-US" dirty="0">
                <a:solidFill>
                  <a:schemeClr val="bg1"/>
                </a:solidFill>
              </a:rPr>
              <a:t>三因素模型</a:t>
            </a:r>
          </a:p>
        </p:txBody>
      </p:sp>
      <p:sp>
        <p:nvSpPr>
          <p:cNvPr id="4" name="下箭头 3"/>
          <p:cNvSpPr/>
          <p:nvPr/>
        </p:nvSpPr>
        <p:spPr>
          <a:xfrm>
            <a:off x="2999656" y="2420888"/>
            <a:ext cx="648072" cy="64807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999656" y="4437112"/>
            <a:ext cx="648072" cy="64807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72" y="1140274"/>
            <a:ext cx="2527910" cy="1194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0985" y="2843900"/>
            <a:ext cx="3419360" cy="1520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7565" y="5428355"/>
            <a:ext cx="38862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p:cNvSpPr>
            <a:spLocks noGrp="1" noChangeArrowheads="1"/>
          </p:cNvSpPr>
          <p:nvPr>
            <p:ph type="body" idx="1"/>
          </p:nvPr>
        </p:nvSpPr>
        <p:spPr>
          <a:xfrm>
            <a:off x="3836988" y="1556792"/>
            <a:ext cx="5571380" cy="3312368"/>
          </a:xfrm>
        </p:spPr>
        <p:txBody>
          <a:bodyPr/>
          <a:lstStyle/>
          <a:p>
            <a:pPr>
              <a:lnSpc>
                <a:spcPct val="150000"/>
              </a:lnSpc>
            </a:pPr>
            <a:r>
              <a:rPr lang="en-US" altLang="zh-CN" sz="2400" dirty="0">
                <a:solidFill>
                  <a:srgbClr val="FF0000"/>
                </a:solidFill>
                <a:latin typeface="黑体" panose="02010609060101010101" pitchFamily="49" charset="-122"/>
                <a:ea typeface="黑体" panose="02010609060101010101" pitchFamily="49" charset="-122"/>
              </a:rPr>
              <a:t>Alpha</a:t>
            </a:r>
            <a:r>
              <a:rPr lang="zh-CN" altLang="en-US" sz="2400" dirty="0">
                <a:solidFill>
                  <a:srgbClr val="FF0000"/>
                </a:solidFill>
                <a:latin typeface="黑体" panose="02010609060101010101" pitchFamily="49" charset="-122"/>
                <a:ea typeface="黑体" panose="02010609060101010101" pitchFamily="49" charset="-122"/>
              </a:rPr>
              <a:t>策略产生的背景</a:t>
            </a:r>
            <a:endParaRPr lang="en-US" altLang="zh-CN" sz="2400" dirty="0">
              <a:solidFill>
                <a:srgbClr val="FF0000"/>
              </a:solidFill>
              <a:latin typeface="黑体" panose="02010609060101010101" pitchFamily="49" charset="-122"/>
              <a:ea typeface="黑体" panose="02010609060101010101" pitchFamily="49" charset="-122"/>
            </a:endParaRPr>
          </a:p>
          <a:p>
            <a:pPr>
              <a:lnSpc>
                <a:spcPct val="150000"/>
              </a:lnSpc>
            </a:pPr>
            <a:r>
              <a:rPr lang="en-US" altLang="zh-CN" sz="2400" dirty="0">
                <a:latin typeface="黑体" panose="02010609060101010101" pitchFamily="49" charset="-122"/>
                <a:ea typeface="黑体" panose="02010609060101010101" pitchFamily="49" charset="-122"/>
              </a:rPr>
              <a:t>Alpha</a:t>
            </a:r>
            <a:r>
              <a:rPr lang="zh-CN" altLang="en-US" sz="2400" dirty="0">
                <a:latin typeface="黑体" panose="02010609060101010101" pitchFamily="49" charset="-122"/>
                <a:ea typeface="黑体" panose="02010609060101010101" pitchFamily="49" charset="-122"/>
              </a:rPr>
              <a:t>策略原理概述</a:t>
            </a:r>
            <a:endParaRPr lang="en-US" altLang="zh-CN" sz="2400" dirty="0">
              <a:latin typeface="黑体" panose="02010609060101010101" pitchFamily="49" charset="-122"/>
              <a:ea typeface="黑体" panose="02010609060101010101" pitchFamily="49" charset="-122"/>
            </a:endParaRPr>
          </a:p>
          <a:p>
            <a:pPr>
              <a:lnSpc>
                <a:spcPct val="150000"/>
              </a:lnSpc>
            </a:pPr>
            <a:r>
              <a:rPr lang="en-US" altLang="zh-CN" sz="2400" dirty="0" smtClean="0">
                <a:latin typeface="黑体" panose="02010609060101010101" pitchFamily="49" charset="-122"/>
                <a:ea typeface="黑体" panose="02010609060101010101" pitchFamily="49" charset="-122"/>
              </a:rPr>
              <a:t>Alpha</a:t>
            </a:r>
            <a:r>
              <a:rPr lang="zh-CN" altLang="en-US" sz="2400" dirty="0" smtClean="0">
                <a:latin typeface="黑体" panose="02010609060101010101" pitchFamily="49" charset="-122"/>
                <a:ea typeface="黑体" panose="02010609060101010101" pitchFamily="49" charset="-122"/>
              </a:rPr>
              <a:t>策略开发</a:t>
            </a:r>
            <a:endParaRPr lang="en-US" altLang="zh-CN" sz="2400" dirty="0">
              <a:latin typeface="黑体" panose="02010609060101010101" pitchFamily="49" charset="-122"/>
              <a:ea typeface="黑体" panose="02010609060101010101" pitchFamily="49" charset="-122"/>
            </a:endParaRPr>
          </a:p>
          <a:p>
            <a:pPr>
              <a:lnSpc>
                <a:spcPct val="150000"/>
              </a:lnSpc>
            </a:pPr>
            <a:r>
              <a:rPr lang="en-US" altLang="zh-CN" sz="2400" dirty="0">
                <a:latin typeface="黑体" panose="02010609060101010101" pitchFamily="49" charset="-122"/>
                <a:ea typeface="黑体" panose="02010609060101010101" pitchFamily="49" charset="-122"/>
              </a:rPr>
              <a:t>Alpha</a:t>
            </a:r>
            <a:r>
              <a:rPr lang="zh-CN" altLang="en-US" sz="2400" dirty="0">
                <a:latin typeface="黑体" panose="02010609060101010101" pitchFamily="49" charset="-122"/>
                <a:ea typeface="黑体" panose="02010609060101010101" pitchFamily="49" charset="-122"/>
              </a:rPr>
              <a:t>策略验证及可行性分析</a:t>
            </a:r>
            <a:endParaRPr lang="en-US" altLang="zh-CN" sz="2400" dirty="0">
              <a:latin typeface="黑体" panose="02010609060101010101" pitchFamily="49" charset="-122"/>
              <a:ea typeface="黑体" panose="02010609060101010101" pitchFamily="49" charset="-122"/>
            </a:endParaRPr>
          </a:p>
          <a:p>
            <a:pPr>
              <a:lnSpc>
                <a:spcPct val="150000"/>
              </a:lnSpc>
            </a:pPr>
            <a:r>
              <a:rPr lang="en-US" altLang="zh-CN" sz="2400" dirty="0">
                <a:latin typeface="黑体" panose="02010609060101010101" pitchFamily="49" charset="-122"/>
                <a:ea typeface="黑体" panose="02010609060101010101" pitchFamily="49" charset="-122"/>
              </a:rPr>
              <a:t>Alpha</a:t>
            </a:r>
            <a:r>
              <a:rPr lang="zh-CN" altLang="en-US" sz="2400" dirty="0">
                <a:latin typeface="黑体" panose="02010609060101010101" pitchFamily="49" charset="-122"/>
                <a:ea typeface="黑体" panose="02010609060101010101" pitchFamily="49" charset="-122"/>
              </a:rPr>
              <a:t>策略运用的启示</a:t>
            </a:r>
            <a:endParaRPr lang="en-US" altLang="zh-CN" sz="2400" dirty="0">
              <a:latin typeface="黑体" panose="02010609060101010101" pitchFamily="49" charset="-122"/>
              <a:ea typeface="黑体" panose="02010609060101010101" pitchFamily="49" charset="-122"/>
            </a:endParaRPr>
          </a:p>
        </p:txBody>
      </p:sp>
      <p:sp>
        <p:nvSpPr>
          <p:cNvPr id="3" name="标题 1"/>
          <p:cNvSpPr>
            <a:spLocks noGrp="1"/>
          </p:cNvSpPr>
          <p:nvPr>
            <p:ph type="title"/>
          </p:nvPr>
        </p:nvSpPr>
        <p:spPr>
          <a:xfrm>
            <a:off x="2310714" y="250277"/>
            <a:ext cx="8229600" cy="648072"/>
          </a:xfrm>
        </p:spPr>
        <p:txBody>
          <a:bodyPr>
            <a:normAutofit/>
          </a:bodyPr>
          <a:lstStyle/>
          <a:p>
            <a:pPr algn="ctr"/>
            <a:r>
              <a:rPr lang="zh-CN" altLang="en-US" sz="3200" dirty="0" smtClean="0"/>
              <a:t>第三节         </a:t>
            </a:r>
            <a:r>
              <a:rPr lang="en-US" altLang="zh-CN" sz="3200" dirty="0" smtClean="0">
                <a:solidFill>
                  <a:srgbClr val="FF0000"/>
                </a:solidFill>
                <a:latin typeface="黑体" panose="02010609060101010101" pitchFamily="49" charset="-122"/>
                <a:ea typeface="黑体" panose="02010609060101010101" pitchFamily="49" charset="-122"/>
              </a:rPr>
              <a:t>Alpha</a:t>
            </a:r>
            <a:r>
              <a:rPr lang="zh-CN" altLang="en-US" sz="3200" dirty="0">
                <a:solidFill>
                  <a:srgbClr val="FF0000"/>
                </a:solidFill>
                <a:latin typeface="黑体" panose="02010609060101010101" pitchFamily="49" charset="-122"/>
                <a:ea typeface="黑体" panose="02010609060101010101" pitchFamily="49" charset="-122"/>
              </a:rPr>
              <a:t>策略</a:t>
            </a:r>
            <a:endParaRPr lang="zh-CN" altLang="en-US" sz="3200" dirty="0"/>
          </a:p>
        </p:txBody>
      </p:sp>
      <p:sp>
        <p:nvSpPr>
          <p:cNvPr id="5" name="Rectangle 4"/>
          <p:cNvSpPr>
            <a:spLocks noChangeArrowheads="1"/>
          </p:cNvSpPr>
          <p:nvPr/>
        </p:nvSpPr>
        <p:spPr bwMode="auto">
          <a:xfrm>
            <a:off x="3143673" y="1556792"/>
            <a:ext cx="830263"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00000"/>
              </a:lnSpc>
              <a:spcBef>
                <a:spcPct val="50000"/>
              </a:spcBef>
              <a:buFontTx/>
              <a:buNone/>
            </a:pPr>
            <a:r>
              <a:rPr kumimoji="1" lang="zh-CN" altLang="en-US" sz="4800" b="1" dirty="0">
                <a:solidFill>
                  <a:srgbClr val="FF0000"/>
                </a:solidFill>
                <a:latin typeface="Times New Roman" pitchFamily="18" charset="0"/>
                <a:sym typeface="Wingdings" pitchFamily="2" charset="2"/>
              </a:rPr>
              <a:t></a:t>
            </a:r>
            <a:endParaRPr kumimoji="1" lang="zh-CN" altLang="en-US" sz="5400" b="1" dirty="0">
              <a:solidFill>
                <a:srgbClr val="FF0000"/>
              </a:solidFill>
              <a:latin typeface="Times New Roman" pitchFamily="18" charset="0"/>
              <a:sym typeface="Wingdings" pitchFamily="2" charset="2"/>
            </a:endParaRPr>
          </a:p>
        </p:txBody>
      </p:sp>
    </p:spTree>
    <p:extLst>
      <p:ext uri="{BB962C8B-B14F-4D97-AF65-F5344CB8AC3E}">
        <p14:creationId xmlns:p14="http://schemas.microsoft.com/office/powerpoint/2010/main" val="370641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4144" y="901206"/>
            <a:ext cx="2105921" cy="516431"/>
          </a:xfrm>
        </p:spPr>
        <p:txBody>
          <a:bodyPr/>
          <a:lstStyle/>
          <a:p>
            <a:r>
              <a:rPr lang="en-US" altLang="zh-CN" sz="2000" dirty="0" smtClean="0"/>
              <a:t>1</a:t>
            </a:r>
            <a:r>
              <a:rPr lang="zh-CN" altLang="en-US" sz="2000" dirty="0" smtClean="0"/>
              <a:t>、什么</a:t>
            </a:r>
            <a:r>
              <a:rPr lang="zh-CN" altLang="en-US" sz="2000" dirty="0"/>
              <a:t>是</a:t>
            </a:r>
            <a:r>
              <a:rPr lang="en-US" altLang="zh-CN" sz="2000" dirty="0"/>
              <a:t>Alpha</a:t>
            </a:r>
            <a:r>
              <a:rPr lang="zh-CN" altLang="en-US" sz="2000" dirty="0"/>
              <a:t>？</a:t>
            </a:r>
          </a:p>
        </p:txBody>
      </p:sp>
      <p:sp>
        <p:nvSpPr>
          <p:cNvPr id="25" name="Text Box 22"/>
          <p:cNvSpPr txBox="1">
            <a:spLocks noChangeArrowheads="1"/>
          </p:cNvSpPr>
          <p:nvPr/>
        </p:nvSpPr>
        <p:spPr bwMode="auto">
          <a:xfrm>
            <a:off x="2266890" y="1953036"/>
            <a:ext cx="4292101" cy="613258"/>
          </a:xfrm>
          <a:prstGeom prst="rect">
            <a:avLst/>
          </a:prstGeom>
          <a:solidFill>
            <a:srgbClr val="0070C0"/>
          </a:solidFill>
          <a:ln>
            <a:noFill/>
          </a:ln>
          <a:effectLst>
            <a:outerShdw dist="53882" dir="2700000" algn="ctr" rotWithShape="0">
              <a:srgbClr val="000000">
                <a:alpha val="50000"/>
              </a:srgbClr>
            </a:outerShdw>
          </a:effectLst>
          <a:extLst/>
        </p:spPr>
        <p:txBody>
          <a:bodyPr lIns="92075" tIns="46038" rIns="92075" bIns="46038" anchor="ctr" anchorCtr="1"/>
          <a:lstStyle/>
          <a:p>
            <a:pPr eaLnBrk="0" hangingPunct="0">
              <a:defRPr/>
            </a:pPr>
            <a:endParaRPr kumimoji="1" lang="ko-KR" altLang="en-US" sz="1600" dirty="0">
              <a:solidFill>
                <a:srgbClr val="FFFFFF"/>
              </a:solidFill>
              <a:effectLst>
                <a:outerShdw blurRad="38100" dist="38100" dir="2700000" algn="tl">
                  <a:srgbClr val="000000"/>
                </a:outerShdw>
              </a:effectLst>
              <a:latin typeface="微软雅黑" pitchFamily="34" charset="-122"/>
              <a:ea typeface="HY견고딕" pitchFamily="18" charset="-127"/>
            </a:endParaRPr>
          </a:p>
        </p:txBody>
      </p:sp>
      <p:sp>
        <p:nvSpPr>
          <p:cNvPr id="26" name="AutoShape 24"/>
          <p:cNvSpPr>
            <a:spLocks noChangeArrowheads="1"/>
          </p:cNvSpPr>
          <p:nvPr/>
        </p:nvSpPr>
        <p:spPr bwMode="auto">
          <a:xfrm>
            <a:off x="2246760" y="2759436"/>
            <a:ext cx="2183966" cy="510924"/>
          </a:xfrm>
          <a:prstGeom prst="bevel">
            <a:avLst>
              <a:gd name="adj" fmla="val 11458"/>
            </a:avLst>
          </a:prstGeom>
          <a:solidFill>
            <a:srgbClr val="5E7FC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folHlink"/>
                  </a:outerShdw>
                </a:effectLst>
              </a14:hiddenEffects>
            </a:ext>
          </a:extLst>
        </p:spPr>
        <p:txBody>
          <a:bodyPr wrap="none" anchor="ctr"/>
          <a:lstStyle/>
          <a:p>
            <a:endParaRPr lang="zh-CN" altLang="en-US"/>
          </a:p>
        </p:txBody>
      </p:sp>
      <p:sp>
        <p:nvSpPr>
          <p:cNvPr id="27" name="AutoShape 25"/>
          <p:cNvSpPr>
            <a:spLocks noChangeArrowheads="1"/>
          </p:cNvSpPr>
          <p:nvPr/>
        </p:nvSpPr>
        <p:spPr bwMode="auto">
          <a:xfrm>
            <a:off x="2246760" y="3357775"/>
            <a:ext cx="2183966" cy="3321003"/>
          </a:xfrm>
          <a:prstGeom prst="bevel">
            <a:avLst>
              <a:gd name="adj" fmla="val 2736"/>
            </a:avLst>
          </a:prstGeom>
          <a:solidFill>
            <a:srgbClr val="8CA4D4">
              <a:alpha val="7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folHlink"/>
                  </a:outerShdw>
                </a:effectLst>
              </a14:hiddenEffects>
            </a:ext>
          </a:extLst>
        </p:spPr>
        <p:txBody>
          <a:bodyPr wrap="none" lIns="144000" tIns="180000"/>
          <a:lstStyle/>
          <a:p>
            <a:pPr eaLnBrk="0" hangingPunct="0">
              <a:lnSpc>
                <a:spcPct val="90000"/>
              </a:lnSpc>
              <a:spcBef>
                <a:spcPct val="45000"/>
              </a:spcBef>
            </a:pPr>
            <a:endParaRPr kumimoji="1" lang="ko-KR" altLang="en-US" sz="2400" b="1" dirty="0">
              <a:solidFill>
                <a:srgbClr val="000000"/>
              </a:solidFill>
              <a:latin typeface="Gulim" pitchFamily="34" charset="-127"/>
              <a:ea typeface="Gulim" pitchFamily="34" charset="-127"/>
            </a:endParaRPr>
          </a:p>
        </p:txBody>
      </p:sp>
      <p:sp>
        <p:nvSpPr>
          <p:cNvPr id="28" name="Rectangle 26"/>
          <p:cNvSpPr>
            <a:spLocks noChangeArrowheads="1"/>
          </p:cNvSpPr>
          <p:nvPr/>
        </p:nvSpPr>
        <p:spPr bwMode="auto">
          <a:xfrm>
            <a:off x="2942368" y="2794198"/>
            <a:ext cx="676468" cy="369974"/>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marL="177800" indent="-177800" algn="ctr" eaLnBrk="0" hangingPunct="0"/>
            <a:r>
              <a:rPr kumimoji="1" lang="en-US" altLang="ko-KR" dirty="0">
                <a:latin typeface="微软雅黑" pitchFamily="34" charset="-122"/>
                <a:ea typeface="微软雅黑" pitchFamily="34" charset="-122"/>
              </a:rPr>
              <a:t>B</a:t>
            </a:r>
            <a:r>
              <a:rPr kumimoji="1" lang="en-US" altLang="zh-CN" dirty="0">
                <a:latin typeface="微软雅黑" pitchFamily="34" charset="-122"/>
                <a:ea typeface="微软雅黑" pitchFamily="34" charset="-122"/>
              </a:rPr>
              <a:t>eta</a:t>
            </a:r>
            <a:endParaRPr kumimoji="1" lang="ko-KR" altLang="en-US" dirty="0">
              <a:latin typeface="微软雅黑" pitchFamily="34" charset="-122"/>
              <a:ea typeface="DotumChe" pitchFamily="49" charset="-127"/>
            </a:endParaRPr>
          </a:p>
        </p:txBody>
      </p:sp>
      <p:sp>
        <p:nvSpPr>
          <p:cNvPr id="29" name="AutoShape 27"/>
          <p:cNvSpPr>
            <a:spLocks noChangeArrowheads="1"/>
          </p:cNvSpPr>
          <p:nvPr/>
        </p:nvSpPr>
        <p:spPr bwMode="auto">
          <a:xfrm>
            <a:off x="4439675" y="2759436"/>
            <a:ext cx="2183966" cy="510924"/>
          </a:xfrm>
          <a:prstGeom prst="bevel">
            <a:avLst>
              <a:gd name="adj" fmla="val 11458"/>
            </a:avLst>
          </a:prstGeom>
          <a:solidFill>
            <a:srgbClr val="5E7FC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folHlink"/>
                  </a:outerShdw>
                </a:effectLst>
              </a14:hiddenEffects>
            </a:ext>
          </a:extLst>
        </p:spPr>
        <p:txBody>
          <a:bodyPr wrap="none" anchor="ctr"/>
          <a:lstStyle/>
          <a:p>
            <a:endParaRPr lang="zh-CN" altLang="en-US"/>
          </a:p>
        </p:txBody>
      </p:sp>
      <p:sp>
        <p:nvSpPr>
          <p:cNvPr id="30" name="AutoShape 28"/>
          <p:cNvSpPr>
            <a:spLocks noChangeArrowheads="1"/>
          </p:cNvSpPr>
          <p:nvPr/>
        </p:nvSpPr>
        <p:spPr bwMode="auto">
          <a:xfrm>
            <a:off x="4453475" y="3347811"/>
            <a:ext cx="2183966" cy="3321003"/>
          </a:xfrm>
          <a:prstGeom prst="bevel">
            <a:avLst>
              <a:gd name="adj" fmla="val 2736"/>
            </a:avLst>
          </a:prstGeom>
          <a:solidFill>
            <a:srgbClr val="8CA4D4">
              <a:alpha val="7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folHlink"/>
                  </a:outerShdw>
                </a:effectLst>
              </a14:hiddenEffects>
            </a:ext>
          </a:extLst>
        </p:spPr>
        <p:txBody>
          <a:bodyPr wrap="none" lIns="144000" tIns="180000"/>
          <a:lstStyle/>
          <a:p>
            <a:pPr eaLnBrk="0" hangingPunct="0">
              <a:lnSpc>
                <a:spcPct val="90000"/>
              </a:lnSpc>
              <a:spcBef>
                <a:spcPct val="45000"/>
              </a:spcBef>
            </a:pPr>
            <a:endParaRPr kumimoji="1" lang="en-US" altLang="ko-KR" sz="1200" b="1" dirty="0">
              <a:solidFill>
                <a:srgbClr val="000000"/>
              </a:solidFill>
              <a:latin typeface="Gulim" pitchFamily="34" charset="-127"/>
              <a:ea typeface="Gulim" pitchFamily="34" charset="-127"/>
            </a:endParaRPr>
          </a:p>
        </p:txBody>
      </p:sp>
      <p:sp>
        <p:nvSpPr>
          <p:cNvPr id="31" name="Rectangle 29"/>
          <p:cNvSpPr>
            <a:spLocks noChangeArrowheads="1"/>
          </p:cNvSpPr>
          <p:nvPr/>
        </p:nvSpPr>
        <p:spPr bwMode="auto">
          <a:xfrm>
            <a:off x="5103002" y="2829911"/>
            <a:ext cx="827151" cy="369974"/>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marL="177800" indent="-177800" algn="ctr" eaLnBrk="0" hangingPunct="0"/>
            <a:r>
              <a:rPr kumimoji="1" lang="en-US" altLang="ko-KR" dirty="0">
                <a:latin typeface="微软雅黑" pitchFamily="34" charset="-122"/>
                <a:ea typeface="微软雅黑" pitchFamily="34" charset="-122"/>
              </a:rPr>
              <a:t>Alpha</a:t>
            </a:r>
            <a:endParaRPr kumimoji="1" lang="ko-KR" altLang="en-US" dirty="0">
              <a:latin typeface="微软雅黑" pitchFamily="34" charset="-122"/>
              <a:ea typeface="DotumChe" pitchFamily="49" charset="-127"/>
            </a:endParaRPr>
          </a:p>
        </p:txBody>
      </p:sp>
      <p:sp>
        <p:nvSpPr>
          <p:cNvPr id="32" name="TextBox 31"/>
          <p:cNvSpPr txBox="1"/>
          <p:nvPr/>
        </p:nvSpPr>
        <p:spPr>
          <a:xfrm>
            <a:off x="3175821" y="2062454"/>
            <a:ext cx="2474237" cy="369332"/>
          </a:xfrm>
          <a:prstGeom prst="rect">
            <a:avLst/>
          </a:prstGeom>
          <a:noFill/>
        </p:spPr>
        <p:txBody>
          <a:bodyPr wrap="square" rtlCol="0">
            <a:spAutoFit/>
          </a:bodyPr>
          <a:lstStyle/>
          <a:p>
            <a:pPr algn="ctr"/>
            <a:r>
              <a:rPr lang="zh-CN" altLang="en-US" dirty="0">
                <a:solidFill>
                  <a:schemeClr val="bg1"/>
                </a:solidFill>
                <a:latin typeface="微软雅黑" pitchFamily="34" charset="-122"/>
                <a:ea typeface="微软雅黑" pitchFamily="34" charset="-122"/>
              </a:rPr>
              <a:t>资产的理论收益率</a:t>
            </a:r>
          </a:p>
        </p:txBody>
      </p:sp>
      <p:sp>
        <p:nvSpPr>
          <p:cNvPr id="35" name="椭圆 34"/>
          <p:cNvSpPr/>
          <p:nvPr/>
        </p:nvSpPr>
        <p:spPr>
          <a:xfrm>
            <a:off x="4254564" y="3517865"/>
            <a:ext cx="2350461" cy="2837667"/>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Group 65"/>
          <p:cNvGrpSpPr>
            <a:grpSpLocks/>
          </p:cNvGrpSpPr>
          <p:nvPr/>
        </p:nvGrpSpPr>
        <p:grpSpPr bwMode="auto">
          <a:xfrm>
            <a:off x="7576193" y="1953036"/>
            <a:ext cx="3168352" cy="4680519"/>
            <a:chOff x="3607" y="890"/>
            <a:chExt cx="1722" cy="2813"/>
          </a:xfrm>
        </p:grpSpPr>
        <p:sp>
          <p:nvSpPr>
            <p:cNvPr id="37" name="Rectangle 62"/>
            <p:cNvSpPr>
              <a:spLocks noChangeArrowheads="1"/>
            </p:cNvSpPr>
            <p:nvPr/>
          </p:nvSpPr>
          <p:spPr bwMode="auto">
            <a:xfrm>
              <a:off x="3697" y="890"/>
              <a:ext cx="1632" cy="26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endParaRPr lang="zh-CN" altLang="en-US">
                <a:latin typeface="Calibri" pitchFamily="34" charset="0"/>
              </a:endParaRPr>
            </a:p>
          </p:txBody>
        </p:sp>
        <p:sp>
          <p:nvSpPr>
            <p:cNvPr id="38" name="Rectangle 61"/>
            <p:cNvSpPr>
              <a:spLocks noChangeArrowheads="1"/>
            </p:cNvSpPr>
            <p:nvPr/>
          </p:nvSpPr>
          <p:spPr bwMode="auto">
            <a:xfrm>
              <a:off x="3651" y="935"/>
              <a:ext cx="1632" cy="2676"/>
            </a:xfrm>
            <a:prstGeom prst="rect">
              <a:avLst/>
            </a:prstGeom>
            <a:solidFill>
              <a:schemeClr val="bg1"/>
            </a:solidFill>
            <a:ln w="9525">
              <a:solidFill>
                <a:schemeClr val="tx1"/>
              </a:solidFill>
              <a:miter lim="800000"/>
              <a:headEnd/>
              <a:tailEnd/>
            </a:ln>
          </p:spPr>
          <p:txBody>
            <a:bodyPr wrap="none" anchor="ctr"/>
            <a:lstStyle/>
            <a:p>
              <a:pPr algn="l"/>
              <a:endParaRPr lang="zh-CN" altLang="en-US">
                <a:latin typeface="Calibri" pitchFamily="34" charset="0"/>
              </a:endParaRPr>
            </a:p>
          </p:txBody>
        </p:sp>
        <p:sp>
          <p:nvSpPr>
            <p:cNvPr id="39" name="AutoShape 60"/>
            <p:cNvSpPr>
              <a:spLocks noChangeArrowheads="1"/>
            </p:cNvSpPr>
            <p:nvPr/>
          </p:nvSpPr>
          <p:spPr bwMode="auto">
            <a:xfrm>
              <a:off x="3607" y="981"/>
              <a:ext cx="1632" cy="2722"/>
            </a:xfrm>
            <a:prstGeom prst="foldedCorner">
              <a:avLst>
                <a:gd name="adj" fmla="val 12500"/>
              </a:avLst>
            </a:prstGeom>
            <a:solidFill>
              <a:schemeClr val="bg1"/>
            </a:solidFill>
            <a:ln w="9525">
              <a:solidFill>
                <a:schemeClr val="tx1"/>
              </a:solidFill>
              <a:round/>
              <a:headEnd/>
              <a:tailEnd/>
            </a:ln>
          </p:spPr>
          <p:txBody>
            <a:bodyPr wrap="none" anchor="ctr"/>
            <a:lstStyle/>
            <a:p>
              <a:pPr algn="l"/>
              <a:endParaRPr lang="zh-CN" altLang="en-US">
                <a:latin typeface="Calibri" pitchFamily="34" charset="0"/>
              </a:endParaRPr>
            </a:p>
          </p:txBody>
        </p:sp>
      </p:grpSp>
      <p:sp>
        <p:nvSpPr>
          <p:cNvPr id="40" name="TextBox 39"/>
          <p:cNvSpPr txBox="1"/>
          <p:nvPr/>
        </p:nvSpPr>
        <p:spPr>
          <a:xfrm>
            <a:off x="7654643" y="2134168"/>
            <a:ext cx="2861098" cy="4308872"/>
          </a:xfrm>
          <a:prstGeom prst="rect">
            <a:avLst/>
          </a:prstGeom>
          <a:noFill/>
        </p:spPr>
        <p:txBody>
          <a:bodyPr wrap="square" rtlCol="0">
            <a:spAutoFit/>
          </a:bodyPr>
          <a:lstStyle/>
          <a:p>
            <a:pPr marL="285750" indent="-285750">
              <a:lnSpc>
                <a:spcPct val="150000"/>
              </a:lnSpc>
              <a:spcBef>
                <a:spcPts val="1200"/>
              </a:spcBef>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Alpha</a:t>
            </a:r>
            <a:r>
              <a:rPr lang="zh-CN" altLang="en-US" sz="1600" dirty="0">
                <a:latin typeface="微软雅黑" panose="020B0503020204020204" pitchFamily="34" charset="-122"/>
                <a:ea typeface="微软雅黑" panose="020B0503020204020204" pitchFamily="34" charset="-122"/>
              </a:rPr>
              <a:t>的一个特点就是与市场风险无关，市场上涨下跌，证券同样可以有正的</a:t>
            </a:r>
            <a:r>
              <a:rPr lang="en-US" altLang="zh-CN" sz="1600" dirty="0">
                <a:latin typeface="微软雅黑" panose="020B0503020204020204" pitchFamily="34" charset="-122"/>
                <a:ea typeface="微软雅黑" panose="020B0503020204020204" pitchFamily="34" charset="-122"/>
              </a:rPr>
              <a:t>Alpha</a:t>
            </a:r>
            <a:r>
              <a:rPr lang="zh-CN" altLang="en-US" sz="1600" dirty="0">
                <a:latin typeface="微软雅黑" panose="020B0503020204020204" pitchFamily="34" charset="-122"/>
                <a:ea typeface="微软雅黑" panose="020B0503020204020204" pitchFamily="34" charset="-122"/>
              </a:rPr>
              <a:t>，因此理论上</a:t>
            </a:r>
            <a:r>
              <a:rPr lang="en-US" altLang="zh-CN" sz="1600" dirty="0">
                <a:latin typeface="微软雅黑" panose="020B0503020204020204" pitchFamily="34" charset="-122"/>
                <a:ea typeface="微软雅黑" panose="020B0503020204020204" pitchFamily="34" charset="-122"/>
              </a:rPr>
              <a:t>Alpha</a:t>
            </a:r>
            <a:r>
              <a:rPr lang="zh-CN" altLang="en-US" sz="1600" dirty="0">
                <a:latin typeface="微软雅黑" panose="020B0503020204020204" pitchFamily="34" charset="-122"/>
                <a:ea typeface="微软雅黑" panose="020B0503020204020204" pitchFamily="34" charset="-122"/>
              </a:rPr>
              <a:t>收益序列和市场收益序列的相关系数为零</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spcBef>
                <a:spcPts val="1200"/>
              </a:spcBef>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Alpha</a:t>
            </a:r>
            <a:r>
              <a:rPr lang="zh-CN" altLang="en-US" sz="1600" dirty="0">
                <a:latin typeface="微软雅黑" panose="020B0503020204020204" pitchFamily="34" charset="-122"/>
                <a:ea typeface="微软雅黑" panose="020B0503020204020204" pitchFamily="34" charset="-122"/>
              </a:rPr>
              <a:t>的另一个特点就是可以被分离出来，这样，投资者就有机会获得高于市场平均水平的超额收益率</a:t>
            </a:r>
          </a:p>
        </p:txBody>
      </p:sp>
      <p:sp>
        <p:nvSpPr>
          <p:cNvPr id="42" name="TextBox 41"/>
          <p:cNvSpPr txBox="1"/>
          <p:nvPr/>
        </p:nvSpPr>
        <p:spPr>
          <a:xfrm>
            <a:off x="2315590" y="3517865"/>
            <a:ext cx="1930025" cy="3000821"/>
          </a:xfrm>
          <a:prstGeom prst="rect">
            <a:avLst/>
          </a:prstGeom>
          <a:noFill/>
        </p:spPr>
        <p:txBody>
          <a:bodyPr wrap="square" rtlCol="0">
            <a:spAutoFit/>
          </a:bodyPr>
          <a:lstStyle/>
          <a:p>
            <a:pPr algn="just">
              <a:lnSpc>
                <a:spcPct val="150000"/>
              </a:lnSpc>
              <a:defRPr/>
            </a:pPr>
            <a:r>
              <a:rPr lang="en-US" altLang="zh-CN" kern="0" dirty="0">
                <a:latin typeface="微软雅黑" panose="020B0503020204020204" pitchFamily="34" charset="-122"/>
                <a:ea typeface="微软雅黑" panose="020B0503020204020204" pitchFamily="34" charset="-122"/>
              </a:rPr>
              <a:t>Beta</a:t>
            </a:r>
            <a:r>
              <a:rPr lang="zh-CN" altLang="en-US" kern="0" dirty="0">
                <a:latin typeface="微软雅黑" panose="020B0503020204020204" pitchFamily="34" charset="-122"/>
                <a:ea typeface="微软雅黑" panose="020B0503020204020204" pitchFamily="34" charset="-122"/>
              </a:rPr>
              <a:t>，代表资产收益中来自市场风险的期望收益部分，它所承担的风险就是市场风险，或被动风险</a:t>
            </a:r>
            <a:endParaRPr lang="zh-CN" altLang="de-DE" kern="0" dirty="0">
              <a:latin typeface="微软雅黑" panose="020B0503020204020204" pitchFamily="34" charset="-122"/>
              <a:ea typeface="微软雅黑" panose="020B0503020204020204" pitchFamily="34" charset="-122"/>
            </a:endParaRPr>
          </a:p>
        </p:txBody>
      </p:sp>
      <p:sp>
        <p:nvSpPr>
          <p:cNvPr id="43" name="TextBox 42"/>
          <p:cNvSpPr txBox="1"/>
          <p:nvPr/>
        </p:nvSpPr>
        <p:spPr>
          <a:xfrm>
            <a:off x="4543886" y="3649831"/>
            <a:ext cx="1956049" cy="2598338"/>
          </a:xfrm>
          <a:prstGeom prst="rect">
            <a:avLst/>
          </a:prstGeom>
          <a:noFill/>
        </p:spPr>
        <p:txBody>
          <a:bodyPr wrap="square" rtlCol="0">
            <a:spAutoFit/>
          </a:bodyPr>
          <a:lstStyle/>
          <a:p>
            <a:pPr algn="just">
              <a:lnSpc>
                <a:spcPct val="150000"/>
              </a:lnSpc>
              <a:defRPr/>
            </a:pPr>
            <a:r>
              <a:rPr lang="en-US" altLang="zh-CN" kern="0" dirty="0">
                <a:latin typeface="微软雅黑" panose="020B0503020204020204" pitchFamily="34" charset="-122"/>
                <a:ea typeface="微软雅黑" panose="020B0503020204020204" pitchFamily="34" charset="-122"/>
              </a:rPr>
              <a:t>Alpha</a:t>
            </a:r>
            <a:r>
              <a:rPr lang="zh-CN" altLang="en-US" kern="0" dirty="0">
                <a:latin typeface="微软雅黑" panose="020B0503020204020204" pitchFamily="34" charset="-122"/>
                <a:ea typeface="微软雅黑" panose="020B0503020204020204" pitchFamily="34" charset="-122"/>
              </a:rPr>
              <a:t>，代表资产收益中与市场无关的那部分收益，它所承担的风险叫做主动风险</a:t>
            </a:r>
            <a:endParaRPr lang="zh-CN" altLang="de-DE" kern="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4326322" y="68927"/>
            <a:ext cx="4777270" cy="584775"/>
          </a:xfrm>
          <a:prstGeom prst="rect">
            <a:avLst/>
          </a:prstGeom>
          <a:noFill/>
        </p:spPr>
        <p:txBody>
          <a:bodyPr wrap="none" rtlCol="0">
            <a:spAutoFit/>
          </a:bodyPr>
          <a:lstStyle/>
          <a:p>
            <a:r>
              <a:rPr lang="zh-CN" altLang="en-US" sz="3200" b="1" dirty="0" smtClean="0"/>
              <a:t>一、</a:t>
            </a:r>
            <a:r>
              <a:rPr lang="en-US" altLang="zh-CN" sz="3200" b="1" dirty="0" smtClean="0"/>
              <a:t>Alpha </a:t>
            </a:r>
            <a:r>
              <a:rPr lang="zh-CN" altLang="en-US" sz="3200" b="1" dirty="0" smtClean="0"/>
              <a:t>策略产生背景</a:t>
            </a:r>
            <a:endParaRPr lang="zh-CN" altLang="en-US" sz="3200" b="1" dirty="0"/>
          </a:p>
        </p:txBody>
      </p:sp>
    </p:spTree>
    <p:extLst>
      <p:ext uri="{BB962C8B-B14F-4D97-AF65-F5344CB8AC3E}">
        <p14:creationId xmlns:p14="http://schemas.microsoft.com/office/powerpoint/2010/main" val="422887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0577" y="192260"/>
            <a:ext cx="9997440" cy="742095"/>
          </a:xfrm>
        </p:spPr>
        <p:txBody>
          <a:bodyPr/>
          <a:lstStyle/>
          <a:p>
            <a:r>
              <a:rPr lang="en-US" altLang="zh-CN" sz="2000" dirty="0" smtClean="0"/>
              <a:t>2</a:t>
            </a:r>
            <a:r>
              <a:rPr lang="zh-CN" altLang="en-US" sz="2000" dirty="0" smtClean="0"/>
              <a:t>、</a:t>
            </a:r>
            <a:r>
              <a:rPr lang="en-US" altLang="zh-CN" sz="2000" dirty="0" smtClean="0"/>
              <a:t>Alpha</a:t>
            </a:r>
            <a:r>
              <a:rPr lang="zh-CN" altLang="en-US" sz="2000" dirty="0"/>
              <a:t>策略产生的国际背景</a:t>
            </a:r>
          </a:p>
        </p:txBody>
      </p:sp>
      <p:sp>
        <p:nvSpPr>
          <p:cNvPr id="9" name="AutoShape 13"/>
          <p:cNvSpPr>
            <a:spLocks noChangeArrowheads="1"/>
          </p:cNvSpPr>
          <p:nvPr/>
        </p:nvSpPr>
        <p:spPr bwMode="gray">
          <a:xfrm>
            <a:off x="2854975" y="1418267"/>
            <a:ext cx="2019739" cy="792088"/>
          </a:xfrm>
          <a:prstGeom prst="roundRect">
            <a:avLst>
              <a:gd name="adj" fmla="val 16667"/>
            </a:avLst>
          </a:prstGeom>
          <a:solidFill>
            <a:srgbClr val="0070C0"/>
          </a:solidFill>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solidFill>
                <a:srgbClr val="000000"/>
              </a:solidFill>
            </a:endParaRPr>
          </a:p>
        </p:txBody>
      </p:sp>
      <p:sp>
        <p:nvSpPr>
          <p:cNvPr id="3" name="TextBox 2"/>
          <p:cNvSpPr txBox="1"/>
          <p:nvPr/>
        </p:nvSpPr>
        <p:spPr>
          <a:xfrm>
            <a:off x="2944943" y="1442590"/>
            <a:ext cx="1800200" cy="646331"/>
          </a:xfrm>
          <a:prstGeom prst="rect">
            <a:avLst/>
          </a:prstGeom>
          <a:noFill/>
        </p:spPr>
        <p:txBody>
          <a:bodyPr wrap="square" rtlCol="0">
            <a:spAutoFit/>
          </a:bodyPr>
          <a:lstStyle/>
          <a:p>
            <a:r>
              <a:rPr lang="zh-CN" altLang="en-US" dirty="0">
                <a:solidFill>
                  <a:schemeClr val="bg1"/>
                </a:solidFill>
                <a:latin typeface="微软雅黑" pitchFamily="34" charset="-122"/>
                <a:ea typeface="微软雅黑" pitchFamily="34" charset="-122"/>
              </a:rPr>
              <a:t>金融创新驱动</a:t>
            </a:r>
            <a:r>
              <a:rPr lang="zh-CN" altLang="en-US" dirty="0" smtClean="0">
                <a:solidFill>
                  <a:schemeClr val="bg1"/>
                </a:solidFill>
                <a:latin typeface="微软雅黑" pitchFamily="34" charset="-122"/>
                <a:ea typeface="微软雅黑" pitchFamily="34" charset="-122"/>
              </a:rPr>
              <a:t>金</a:t>
            </a:r>
            <a:endParaRPr lang="en-US" altLang="zh-CN" dirty="0" smtClean="0">
              <a:solidFill>
                <a:schemeClr val="bg1"/>
              </a:solidFill>
              <a:latin typeface="微软雅黑" pitchFamily="34" charset="-122"/>
              <a:ea typeface="微软雅黑" pitchFamily="34" charset="-122"/>
            </a:endParaRPr>
          </a:p>
          <a:p>
            <a:r>
              <a:rPr lang="en-US" altLang="zh-CN" dirty="0">
                <a:solidFill>
                  <a:schemeClr val="bg1"/>
                </a:solidFill>
                <a:latin typeface="微软雅黑" pitchFamily="34" charset="-122"/>
                <a:ea typeface="微软雅黑" pitchFamily="34" charset="-122"/>
              </a:rPr>
              <a:t> </a:t>
            </a:r>
            <a:r>
              <a:rPr lang="zh-CN" altLang="en-US" dirty="0" smtClean="0">
                <a:solidFill>
                  <a:schemeClr val="bg1"/>
                </a:solidFill>
                <a:latin typeface="微软雅黑" pitchFamily="34" charset="-122"/>
                <a:ea typeface="微软雅黑" pitchFamily="34" charset="-122"/>
              </a:rPr>
              <a:t>  融工具</a:t>
            </a:r>
            <a:r>
              <a:rPr lang="zh-CN" altLang="en-US" dirty="0">
                <a:solidFill>
                  <a:schemeClr val="bg1"/>
                </a:solidFill>
                <a:latin typeface="微软雅黑" pitchFamily="34" charset="-122"/>
                <a:ea typeface="微软雅黑" pitchFamily="34" charset="-122"/>
              </a:rPr>
              <a:t>发展</a:t>
            </a:r>
          </a:p>
        </p:txBody>
      </p:sp>
      <p:sp>
        <p:nvSpPr>
          <p:cNvPr id="10" name="AutoShape 13"/>
          <p:cNvSpPr>
            <a:spLocks noChangeArrowheads="1"/>
          </p:cNvSpPr>
          <p:nvPr/>
        </p:nvSpPr>
        <p:spPr bwMode="gray">
          <a:xfrm>
            <a:off x="5718000" y="1412776"/>
            <a:ext cx="2019739" cy="792088"/>
          </a:xfrm>
          <a:prstGeom prst="roundRect">
            <a:avLst>
              <a:gd name="adj" fmla="val 16667"/>
            </a:avLst>
          </a:prstGeom>
          <a:solidFill>
            <a:srgbClr val="0070C0"/>
          </a:solidFill>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solidFill>
                <a:srgbClr val="000000"/>
              </a:solidFill>
            </a:endParaRPr>
          </a:p>
        </p:txBody>
      </p:sp>
      <p:sp>
        <p:nvSpPr>
          <p:cNvPr id="11" name="TextBox 10"/>
          <p:cNvSpPr txBox="1"/>
          <p:nvPr/>
        </p:nvSpPr>
        <p:spPr>
          <a:xfrm>
            <a:off x="5807968" y="1486526"/>
            <a:ext cx="1800200" cy="646331"/>
          </a:xfrm>
          <a:prstGeom prst="rect">
            <a:avLst/>
          </a:prstGeom>
          <a:noFill/>
        </p:spPr>
        <p:txBody>
          <a:bodyPr wrap="square" rtlCol="0">
            <a:spAutoFit/>
          </a:bodyPr>
          <a:lstStyle/>
          <a:p>
            <a:r>
              <a:rPr lang="zh-CN" altLang="en-US" dirty="0">
                <a:solidFill>
                  <a:schemeClr val="bg1"/>
                </a:solidFill>
                <a:latin typeface="微软雅黑" pitchFamily="34" charset="-122"/>
                <a:ea typeface="微软雅黑" pitchFamily="34" charset="-122"/>
              </a:rPr>
              <a:t>金融衍生工具带来的双刃剑作用</a:t>
            </a:r>
          </a:p>
        </p:txBody>
      </p:sp>
      <p:sp>
        <p:nvSpPr>
          <p:cNvPr id="12" name="AutoShape 13"/>
          <p:cNvSpPr>
            <a:spLocks noChangeArrowheads="1"/>
          </p:cNvSpPr>
          <p:nvPr/>
        </p:nvSpPr>
        <p:spPr bwMode="gray">
          <a:xfrm>
            <a:off x="8683015" y="1412776"/>
            <a:ext cx="2019739" cy="792088"/>
          </a:xfrm>
          <a:prstGeom prst="roundRect">
            <a:avLst>
              <a:gd name="adj" fmla="val 16667"/>
            </a:avLst>
          </a:prstGeom>
          <a:solidFill>
            <a:srgbClr val="0070C0"/>
          </a:solidFill>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solidFill>
                <a:srgbClr val="000000"/>
              </a:solidFill>
            </a:endParaRPr>
          </a:p>
        </p:txBody>
      </p:sp>
      <p:sp>
        <p:nvSpPr>
          <p:cNvPr id="13" name="TextBox 12"/>
          <p:cNvSpPr txBox="1"/>
          <p:nvPr/>
        </p:nvSpPr>
        <p:spPr>
          <a:xfrm>
            <a:off x="8792784" y="1430637"/>
            <a:ext cx="1800200" cy="646331"/>
          </a:xfrm>
          <a:prstGeom prst="rect">
            <a:avLst/>
          </a:prstGeom>
          <a:noFill/>
        </p:spPr>
        <p:txBody>
          <a:bodyPr wrap="square" rtlCol="0">
            <a:spAutoFit/>
          </a:bodyPr>
          <a:lstStyle/>
          <a:p>
            <a:pPr algn="ctr"/>
            <a:r>
              <a:rPr lang="zh-CN" altLang="en-US" dirty="0">
                <a:solidFill>
                  <a:schemeClr val="bg1"/>
                </a:solidFill>
                <a:latin typeface="微软雅黑" pitchFamily="34" charset="-122"/>
                <a:ea typeface="微软雅黑" pitchFamily="34" charset="-122"/>
              </a:rPr>
              <a:t>股指期货和投资策略的新发展</a:t>
            </a:r>
          </a:p>
        </p:txBody>
      </p:sp>
      <p:cxnSp>
        <p:nvCxnSpPr>
          <p:cNvPr id="14" name="直接箭头连接符 13"/>
          <p:cNvCxnSpPr>
            <a:stCxn id="9" idx="3"/>
            <a:endCxn id="10" idx="1"/>
          </p:cNvCxnSpPr>
          <p:nvPr/>
        </p:nvCxnSpPr>
        <p:spPr>
          <a:xfrm flipV="1">
            <a:off x="4874714" y="1808820"/>
            <a:ext cx="843286" cy="5491"/>
          </a:xfrm>
          <a:prstGeom prst="straightConnector1">
            <a:avLst/>
          </a:prstGeom>
          <a:ln w="254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0" idx="3"/>
            <a:endCxn id="12" idx="1"/>
          </p:cNvCxnSpPr>
          <p:nvPr/>
        </p:nvCxnSpPr>
        <p:spPr>
          <a:xfrm>
            <a:off x="7737739" y="1808820"/>
            <a:ext cx="945276" cy="0"/>
          </a:xfrm>
          <a:prstGeom prst="straightConnector1">
            <a:avLst/>
          </a:prstGeom>
          <a:ln w="254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9" name="AutoShape 6"/>
          <p:cNvSpPr>
            <a:spLocks noChangeArrowheads="1"/>
          </p:cNvSpPr>
          <p:nvPr/>
        </p:nvSpPr>
        <p:spPr bwMode="auto">
          <a:xfrm>
            <a:off x="2803542" y="2548360"/>
            <a:ext cx="2160240" cy="3591978"/>
          </a:xfrm>
          <a:prstGeom prst="roundRect">
            <a:avLst>
              <a:gd name="adj" fmla="val 13745"/>
            </a:avLst>
          </a:prstGeom>
          <a:noFill/>
          <a:ln w="31750">
            <a:solidFill>
              <a:schemeClr val="bg1">
                <a:lumMod val="65000"/>
              </a:schemeClr>
            </a:solidFill>
            <a:round/>
            <a:headEnd/>
            <a:tailEnd/>
          </a:ln>
          <a:effectLst/>
        </p:spPr>
        <p:txBody>
          <a:bodyPr wrap="none" anchor="ctr"/>
          <a:lstStyle/>
          <a:p>
            <a:endParaRPr lang="zh-CN" altLang="en-US" sz="1600"/>
          </a:p>
        </p:txBody>
      </p:sp>
      <p:sp>
        <p:nvSpPr>
          <p:cNvPr id="20" name="TextBox 19"/>
          <p:cNvSpPr txBox="1"/>
          <p:nvPr/>
        </p:nvSpPr>
        <p:spPr>
          <a:xfrm>
            <a:off x="2854975" y="2629782"/>
            <a:ext cx="2160240" cy="3293209"/>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过去</a:t>
            </a:r>
            <a:r>
              <a:rPr lang="en-US" altLang="zh-CN" sz="1600" dirty="0">
                <a:latin typeface="微软雅黑" panose="020B0503020204020204" pitchFamily="34" charset="-122"/>
                <a:ea typeface="微软雅黑" panose="020B0503020204020204" pitchFamily="34" charset="-122"/>
              </a:rPr>
              <a:t>30</a:t>
            </a:r>
            <a:r>
              <a:rPr lang="zh-CN" altLang="en-US" sz="1600" dirty="0">
                <a:latin typeface="微软雅黑" panose="020B0503020204020204" pitchFamily="34" charset="-122"/>
                <a:ea typeface="微软雅黑" panose="020B0503020204020204" pitchFamily="34" charset="-122"/>
              </a:rPr>
              <a:t>年，各国逐渐放松金融管制，开启金融自由化改革，大大促进了金融创新的发展，也推动了金融衍生工具的创新步伐，混合资本工具和杠杆交易得到大力发展，也推动全球虚拟金融市场持续繁荣，而大范围的基差交易极大地刺激了市场的风险偏好情绪</a:t>
            </a:r>
          </a:p>
        </p:txBody>
      </p:sp>
      <p:sp>
        <p:nvSpPr>
          <p:cNvPr id="21" name="AutoShape 6"/>
          <p:cNvSpPr>
            <a:spLocks noChangeArrowheads="1"/>
          </p:cNvSpPr>
          <p:nvPr/>
        </p:nvSpPr>
        <p:spPr bwMode="auto">
          <a:xfrm>
            <a:off x="5718000" y="2528901"/>
            <a:ext cx="2160240" cy="3591978"/>
          </a:xfrm>
          <a:prstGeom prst="roundRect">
            <a:avLst>
              <a:gd name="adj" fmla="val 13745"/>
            </a:avLst>
          </a:prstGeom>
          <a:noFill/>
          <a:ln w="31750">
            <a:solidFill>
              <a:schemeClr val="bg1">
                <a:lumMod val="65000"/>
              </a:schemeClr>
            </a:solidFill>
            <a:round/>
            <a:headEnd/>
            <a:tailEnd/>
          </a:ln>
          <a:effectLst/>
        </p:spPr>
        <p:txBody>
          <a:bodyPr wrap="none" anchor="ctr"/>
          <a:lstStyle/>
          <a:p>
            <a:endParaRPr lang="zh-CN" altLang="en-US" sz="1600"/>
          </a:p>
        </p:txBody>
      </p:sp>
      <p:sp>
        <p:nvSpPr>
          <p:cNvPr id="22" name="TextBox 21"/>
          <p:cNvSpPr txBox="1"/>
          <p:nvPr/>
        </p:nvSpPr>
        <p:spPr>
          <a:xfrm>
            <a:off x="5788251" y="2600908"/>
            <a:ext cx="2160240" cy="3539430"/>
          </a:xfrm>
          <a:prstGeom prst="rect">
            <a:avLst/>
          </a:prstGeom>
          <a:noFill/>
        </p:spPr>
        <p:txBody>
          <a:bodyPr wrap="square" rtlCol="0">
            <a:spAutoFit/>
          </a:bodyPr>
          <a:lstStyle>
            <a:defPPr>
              <a:defRPr lang="zh-CN"/>
            </a:defPPr>
            <a:lvl1pPr>
              <a:defRPr sz="1600">
                <a:latin typeface="微软雅黑" panose="020B0503020204020204" pitchFamily="34" charset="-122"/>
                <a:ea typeface="微软雅黑" panose="020B0503020204020204" pitchFamily="34" charset="-122"/>
              </a:defRPr>
            </a:lvl1pPr>
          </a:lstStyle>
          <a:p>
            <a:r>
              <a:rPr lang="zh-CN" altLang="en-US" dirty="0"/>
              <a:t>衍生工具的复杂性、虚拟性、杠杆性、高风险性特点既推动了全球金融市场的发展也导致系统性风险逐渐积累，特别是</a:t>
            </a:r>
            <a:r>
              <a:rPr lang="en-US" altLang="zh-CN" dirty="0"/>
              <a:t>08</a:t>
            </a:r>
            <a:r>
              <a:rPr lang="zh-CN" altLang="en-US" dirty="0"/>
              <a:t>年金融危机令全球金融市场震荡，也对实体经济造成了巨大损害间接损失远超次级债损失，国际金融市场在危机后面临的系统性风险甚至可能比以前更大</a:t>
            </a:r>
          </a:p>
        </p:txBody>
      </p:sp>
      <p:sp>
        <p:nvSpPr>
          <p:cNvPr id="23" name="AutoShape 6"/>
          <p:cNvSpPr>
            <a:spLocks noChangeArrowheads="1"/>
          </p:cNvSpPr>
          <p:nvPr/>
        </p:nvSpPr>
        <p:spPr bwMode="auto">
          <a:xfrm>
            <a:off x="8612764" y="2480398"/>
            <a:ext cx="2160240" cy="3591978"/>
          </a:xfrm>
          <a:prstGeom prst="roundRect">
            <a:avLst>
              <a:gd name="adj" fmla="val 13745"/>
            </a:avLst>
          </a:prstGeom>
          <a:noFill/>
          <a:ln w="31750">
            <a:solidFill>
              <a:schemeClr val="bg1">
                <a:lumMod val="65000"/>
              </a:schemeClr>
            </a:solidFill>
            <a:round/>
            <a:headEnd/>
            <a:tailEnd/>
          </a:ln>
          <a:effectLst/>
        </p:spPr>
        <p:txBody>
          <a:bodyPr wrap="none" anchor="ctr"/>
          <a:lstStyle/>
          <a:p>
            <a:endParaRPr lang="zh-CN" altLang="en-US" sz="1600"/>
          </a:p>
        </p:txBody>
      </p:sp>
      <p:sp>
        <p:nvSpPr>
          <p:cNvPr id="24" name="TextBox 23"/>
          <p:cNvSpPr txBox="1"/>
          <p:nvPr/>
        </p:nvSpPr>
        <p:spPr>
          <a:xfrm>
            <a:off x="8683015" y="2534607"/>
            <a:ext cx="2160240" cy="3539430"/>
          </a:xfrm>
          <a:prstGeom prst="rect">
            <a:avLst/>
          </a:prstGeom>
          <a:noFill/>
        </p:spPr>
        <p:txBody>
          <a:bodyPr wrap="square" rtlCol="0">
            <a:spAutoFit/>
          </a:bodyPr>
          <a:lstStyle>
            <a:defPPr>
              <a:defRPr lang="zh-CN"/>
            </a:defPPr>
            <a:lvl1pPr>
              <a:defRPr sz="1600">
                <a:latin typeface="微软雅黑" panose="020B0503020204020204" pitchFamily="34" charset="-122"/>
                <a:ea typeface="微软雅黑" panose="020B0503020204020204" pitchFamily="34" charset="-122"/>
              </a:defRPr>
            </a:lvl1pPr>
          </a:lstStyle>
          <a:p>
            <a:r>
              <a:rPr lang="zh-CN" altLang="en-US" dirty="0"/>
              <a:t>股指期货作为金融衍生品的重要基础性产品，在金融危机后交易仍然活跃，它为市场提供了稀缺的流动性，通过套期保值和其他交易策略，减缓现货市场的抛售压力，并在一定程度上有效缓解了危机对市场的冲击力度，因此通过运用交易策略可以在一定程度上应对系统性风险</a:t>
            </a:r>
          </a:p>
        </p:txBody>
      </p:sp>
    </p:spTree>
    <p:extLst>
      <p:ext uri="{BB962C8B-B14F-4D97-AF65-F5344CB8AC3E}">
        <p14:creationId xmlns:p14="http://schemas.microsoft.com/office/powerpoint/2010/main" val="354976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4144" y="274638"/>
            <a:ext cx="4667888" cy="706091"/>
          </a:xfrm>
        </p:spPr>
        <p:txBody>
          <a:bodyPr/>
          <a:lstStyle/>
          <a:p>
            <a:r>
              <a:rPr lang="en-US" altLang="zh-CN" sz="2000" dirty="0" smtClean="0"/>
              <a:t>3</a:t>
            </a:r>
            <a:r>
              <a:rPr lang="zh-CN" altLang="en-US" sz="2000" dirty="0" smtClean="0"/>
              <a:t>、</a:t>
            </a:r>
            <a:r>
              <a:rPr lang="en-US" altLang="zh-CN" sz="2000" dirty="0" smtClean="0"/>
              <a:t>Alpha</a:t>
            </a:r>
            <a:r>
              <a:rPr lang="zh-CN" altLang="en-US" sz="2000" dirty="0"/>
              <a:t>策略在</a:t>
            </a:r>
            <a:r>
              <a:rPr lang="zh-CN" altLang="en-US" sz="2000" dirty="0" smtClean="0"/>
              <a:t>国内运用的环境与背景</a:t>
            </a:r>
            <a:endParaRPr lang="zh-CN" altLang="en-US" sz="2000" dirty="0"/>
          </a:p>
        </p:txBody>
      </p:sp>
      <p:sp>
        <p:nvSpPr>
          <p:cNvPr id="10" name="AutoShape 6"/>
          <p:cNvSpPr>
            <a:spLocks noChangeArrowheads="1"/>
          </p:cNvSpPr>
          <p:nvPr/>
        </p:nvSpPr>
        <p:spPr bwMode="auto">
          <a:xfrm>
            <a:off x="3496243" y="3881496"/>
            <a:ext cx="2160240" cy="2304256"/>
          </a:xfrm>
          <a:prstGeom prst="roundRect">
            <a:avLst>
              <a:gd name="adj" fmla="val 13745"/>
            </a:avLst>
          </a:prstGeom>
          <a:noFill/>
          <a:ln w="31750">
            <a:solidFill>
              <a:srgbClr val="0070C0"/>
            </a:solidFill>
            <a:round/>
            <a:headEnd/>
            <a:tailEnd/>
          </a:ln>
          <a:effectLst/>
        </p:spPr>
        <p:txBody>
          <a:bodyPr wrap="none" anchor="ctr"/>
          <a:lstStyle/>
          <a:p>
            <a:endParaRPr lang="zh-CN" altLang="en-US" sz="1600"/>
          </a:p>
        </p:txBody>
      </p:sp>
      <p:sp>
        <p:nvSpPr>
          <p:cNvPr id="8" name="TextBox 7"/>
          <p:cNvSpPr txBox="1"/>
          <p:nvPr/>
        </p:nvSpPr>
        <p:spPr>
          <a:xfrm>
            <a:off x="3602699" y="3881496"/>
            <a:ext cx="2088232" cy="230832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2006</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9</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日经国务院同意、证监会批准，中国金融期货交易所在上海成立，标志着中国股指期货市场建设进入实质性阶段；</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30</a:t>
            </a:r>
            <a:r>
              <a:rPr lang="zh-CN" altLang="en-US" sz="1600" dirty="0">
                <a:latin typeface="微软雅黑" panose="020B0503020204020204" pitchFamily="34" charset="-122"/>
                <a:ea typeface="微软雅黑" panose="020B0503020204020204" pitchFamily="34" charset="-122"/>
              </a:rPr>
              <a:t>日中金所启动了沪深</a:t>
            </a:r>
            <a:r>
              <a:rPr lang="en-US" altLang="zh-CN" sz="1600" dirty="0">
                <a:latin typeface="微软雅黑" panose="020B0503020204020204" pitchFamily="34" charset="-122"/>
                <a:ea typeface="微软雅黑" panose="020B0503020204020204" pitchFamily="34" charset="-122"/>
              </a:rPr>
              <a:t>300</a:t>
            </a:r>
            <a:r>
              <a:rPr lang="zh-CN" altLang="en-US" sz="1600" dirty="0">
                <a:latin typeface="微软雅黑" panose="020B0503020204020204" pitchFamily="34" charset="-122"/>
                <a:ea typeface="微软雅黑" panose="020B0503020204020204" pitchFamily="34" charset="-122"/>
              </a:rPr>
              <a:t>股指期货的仿真交易活动</a:t>
            </a:r>
          </a:p>
        </p:txBody>
      </p:sp>
      <p:sp>
        <p:nvSpPr>
          <p:cNvPr id="16" name="Freeform 6"/>
          <p:cNvSpPr>
            <a:spLocks/>
          </p:cNvSpPr>
          <p:nvPr/>
        </p:nvSpPr>
        <p:spPr bwMode="gray">
          <a:xfrm>
            <a:off x="3398812" y="2324045"/>
            <a:ext cx="7632848" cy="1415926"/>
          </a:xfrm>
          <a:custGeom>
            <a:avLst/>
            <a:gdLst>
              <a:gd name="T0" fmla="*/ 0 w 4247"/>
              <a:gd name="T1" fmla="*/ 761 h 1028"/>
              <a:gd name="T2" fmla="*/ 1543 w 4247"/>
              <a:gd name="T3" fmla="*/ 312 h 1028"/>
              <a:gd name="T4" fmla="*/ 1543 w 4247"/>
              <a:gd name="T5" fmla="*/ 579 h 1028"/>
              <a:gd name="T6" fmla="*/ 2764 w 4247"/>
              <a:gd name="T7" fmla="*/ 246 h 1028"/>
              <a:gd name="T8" fmla="*/ 2757 w 4247"/>
              <a:gd name="T9" fmla="*/ 485 h 1028"/>
              <a:gd name="T10" fmla="*/ 3815 w 4247"/>
              <a:gd name="T11" fmla="*/ 228 h 1028"/>
              <a:gd name="T12" fmla="*/ 3815 w 4247"/>
              <a:gd name="T13" fmla="*/ 0 h 1028"/>
              <a:gd name="T14" fmla="*/ 4247 w 4247"/>
              <a:gd name="T15" fmla="*/ 306 h 1028"/>
              <a:gd name="T16" fmla="*/ 3851 w 4247"/>
              <a:gd name="T17" fmla="*/ 744 h 1028"/>
              <a:gd name="T18" fmla="*/ 3845 w 4247"/>
              <a:gd name="T19" fmla="*/ 504 h 1028"/>
              <a:gd name="T20" fmla="*/ 2501 w 4247"/>
              <a:gd name="T21" fmla="*/ 870 h 1028"/>
              <a:gd name="T22" fmla="*/ 2501 w 4247"/>
              <a:gd name="T23" fmla="*/ 606 h 1028"/>
              <a:gd name="T24" fmla="*/ 1277 w 4247"/>
              <a:gd name="T25" fmla="*/ 930 h 1028"/>
              <a:gd name="T26" fmla="*/ 1277 w 4247"/>
              <a:gd name="T27" fmla="*/ 654 h 1028"/>
              <a:gd name="T28" fmla="*/ 0 w 4247"/>
              <a:gd name="T29" fmla="*/ 1028 h 1028"/>
              <a:gd name="T30" fmla="*/ 0 w 4247"/>
              <a:gd name="T31" fmla="*/ 761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47" h="1028">
                <a:moveTo>
                  <a:pt x="0" y="761"/>
                </a:moveTo>
                <a:lnTo>
                  <a:pt x="1543" y="312"/>
                </a:lnTo>
                <a:lnTo>
                  <a:pt x="1543" y="579"/>
                </a:lnTo>
                <a:lnTo>
                  <a:pt x="2764" y="246"/>
                </a:lnTo>
                <a:lnTo>
                  <a:pt x="2757" y="485"/>
                </a:lnTo>
                <a:lnTo>
                  <a:pt x="3815" y="228"/>
                </a:lnTo>
                <a:lnTo>
                  <a:pt x="3815" y="0"/>
                </a:lnTo>
                <a:lnTo>
                  <a:pt x="4247" y="306"/>
                </a:lnTo>
                <a:lnTo>
                  <a:pt x="3851" y="744"/>
                </a:lnTo>
                <a:lnTo>
                  <a:pt x="3845" y="504"/>
                </a:lnTo>
                <a:lnTo>
                  <a:pt x="2501" y="870"/>
                </a:lnTo>
                <a:lnTo>
                  <a:pt x="2501" y="606"/>
                </a:lnTo>
                <a:lnTo>
                  <a:pt x="1277" y="930"/>
                </a:lnTo>
                <a:lnTo>
                  <a:pt x="1277" y="654"/>
                </a:lnTo>
                <a:lnTo>
                  <a:pt x="0" y="1028"/>
                </a:lnTo>
                <a:lnTo>
                  <a:pt x="0" y="761"/>
                </a:lnTo>
                <a:close/>
              </a:path>
            </a:pathLst>
          </a:custGeom>
          <a:gradFill rotWithShape="1">
            <a:gsLst>
              <a:gs pos="0">
                <a:srgbClr val="BBE0E3">
                  <a:gamma/>
                  <a:shade val="46275"/>
                  <a:invGamma/>
                </a:srgbClr>
              </a:gs>
              <a:gs pos="100000">
                <a:srgbClr val="BBE0E3"/>
              </a:gs>
            </a:gsLst>
            <a:lin ang="0" scaled="1"/>
          </a:gradFill>
          <a:ln>
            <a:noFill/>
          </a:ln>
          <a:effectLst/>
          <a:scene3d>
            <a:camera prst="legacyPerspectiveTopRight">
              <a:rot lat="600000" lon="20999999" rev="0"/>
            </a:camera>
            <a:lightRig rig="legacyFlat4" dir="b"/>
          </a:scene3d>
          <a:sp3d extrusionH="163500" prstMaterial="legacyMatte">
            <a:bevelT w="13500" h="13500" prst="angle"/>
            <a:bevelB w="13500" h="13500" prst="angle"/>
            <a:extrusionClr>
              <a:srgbClr val="BBE0E3"/>
            </a:extrusionClr>
          </a:sp3d>
          <a:extLst>
            <a:ext uri="{91240B29-F687-4F45-9708-019B960494DF}">
              <a14:hiddenLine xmlns:a14="http://schemas.microsoft.com/office/drawing/2010/main" w="9525" cap="flat" cmpd="sng">
                <a:noFill/>
                <a:prstDash val="solid"/>
                <a:round/>
                <a:headEnd/>
                <a:tailEnd/>
              </a14:hiddenLine>
            </a:ext>
            <a:ext uri="{AF507438-7753-43E0-B8FC-AC1667EBCBE1}">
              <a14:hiddenEffects xmlns:a14="http://schemas.microsoft.com/office/drawing/2010/main">
                <a:effectLst>
                  <a:outerShdw dist="35921" dir="2700000" algn="ctr" rotWithShape="0">
                    <a:srgbClr val="78267C"/>
                  </a:outerShdw>
                </a:effectLst>
              </a14:hiddenEffects>
            </a:ext>
          </a:extLst>
        </p:spPr>
        <p:txBody>
          <a:bodyPr wrap="none" anchor="ctr">
            <a:flatTx/>
          </a:bodyPr>
          <a:lstStyle/>
          <a:p>
            <a:pPr>
              <a:defRPr/>
            </a:pPr>
            <a:endParaRPr lang="zh-CN" altLang="en-US" kern="0">
              <a:solidFill>
                <a:sysClr val="windowText" lastClr="000000"/>
              </a:solidFill>
            </a:endParaRPr>
          </a:p>
        </p:txBody>
      </p:sp>
      <p:sp>
        <p:nvSpPr>
          <p:cNvPr id="18" name="TextBox 17"/>
          <p:cNvSpPr txBox="1"/>
          <p:nvPr/>
        </p:nvSpPr>
        <p:spPr>
          <a:xfrm>
            <a:off x="2279576" y="1124744"/>
            <a:ext cx="9517008" cy="1200329"/>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近年来我国陆续推出多个金融产品市场，正在着力建设多层次的资本市场。伴随着金融市场的构建，金融产品逐渐丰富化、复杂化、虚拟化，并和国际趋势逐渐靠拢，金融产品作为投资者获取收益和规避风险的媒介，在虚拟化的金融市场中，交易策略的选择和实践也变得更加重要。</a:t>
            </a:r>
          </a:p>
        </p:txBody>
      </p:sp>
      <p:sp>
        <p:nvSpPr>
          <p:cNvPr id="20" name="TextBox 19"/>
          <p:cNvSpPr txBox="1"/>
          <p:nvPr/>
        </p:nvSpPr>
        <p:spPr>
          <a:xfrm>
            <a:off x="6460184" y="3645450"/>
            <a:ext cx="2088232" cy="2062103"/>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2009</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23</a:t>
            </a:r>
            <a:r>
              <a:rPr lang="zh-CN" altLang="en-US" sz="1600" dirty="0">
                <a:latin typeface="微软雅黑" panose="020B0503020204020204" pitchFamily="34" charset="-122"/>
                <a:ea typeface="微软雅黑" panose="020B0503020204020204" pitchFamily="34" charset="-122"/>
              </a:rPr>
              <a:t>日，我国创业板市场正式启动，现阶段的目的主要是为高科技领域中运作良好、发展前景广阔、成长性较强的新兴中小型公司提供直接融资渠道</a:t>
            </a:r>
          </a:p>
        </p:txBody>
      </p:sp>
      <p:sp>
        <p:nvSpPr>
          <p:cNvPr id="22" name="TextBox 21"/>
          <p:cNvSpPr txBox="1"/>
          <p:nvPr/>
        </p:nvSpPr>
        <p:spPr>
          <a:xfrm>
            <a:off x="9231460" y="3413640"/>
            <a:ext cx="2088232" cy="2062103"/>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2010</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日，我国正式推出股指期货，为我国投资者的盈利模式和避险手段提供了新的途径和机遇，市场化改革也为采用交易策略创造了条件</a:t>
            </a:r>
          </a:p>
        </p:txBody>
      </p:sp>
      <p:sp>
        <p:nvSpPr>
          <p:cNvPr id="23" name="AutoShape 6"/>
          <p:cNvSpPr>
            <a:spLocks noChangeArrowheads="1"/>
          </p:cNvSpPr>
          <p:nvPr/>
        </p:nvSpPr>
        <p:spPr bwMode="auto">
          <a:xfrm>
            <a:off x="6343464" y="3524374"/>
            <a:ext cx="2160240" cy="2304256"/>
          </a:xfrm>
          <a:prstGeom prst="roundRect">
            <a:avLst>
              <a:gd name="adj" fmla="val 13745"/>
            </a:avLst>
          </a:prstGeom>
          <a:noFill/>
          <a:ln w="31750">
            <a:solidFill>
              <a:srgbClr val="0070C0"/>
            </a:solidFill>
            <a:round/>
            <a:headEnd/>
            <a:tailEnd/>
          </a:ln>
          <a:effectLst/>
        </p:spPr>
        <p:txBody>
          <a:bodyPr wrap="none" anchor="ctr"/>
          <a:lstStyle/>
          <a:p>
            <a:endParaRPr lang="zh-CN" altLang="en-US" sz="1600"/>
          </a:p>
        </p:txBody>
      </p:sp>
      <p:sp>
        <p:nvSpPr>
          <p:cNvPr id="24" name="AutoShape 6"/>
          <p:cNvSpPr>
            <a:spLocks noChangeArrowheads="1"/>
          </p:cNvSpPr>
          <p:nvPr/>
        </p:nvSpPr>
        <p:spPr bwMode="auto">
          <a:xfrm>
            <a:off x="9186748" y="3130305"/>
            <a:ext cx="2160240" cy="2304256"/>
          </a:xfrm>
          <a:prstGeom prst="roundRect">
            <a:avLst>
              <a:gd name="adj" fmla="val 13745"/>
            </a:avLst>
          </a:prstGeom>
          <a:noFill/>
          <a:ln w="31750">
            <a:solidFill>
              <a:srgbClr val="0070C0"/>
            </a:solidFill>
            <a:round/>
            <a:headEnd/>
            <a:tailEnd/>
          </a:ln>
          <a:effectLst/>
        </p:spPr>
        <p:txBody>
          <a:bodyPr wrap="none" anchor="ctr"/>
          <a:lstStyle/>
          <a:p>
            <a:endParaRPr lang="zh-CN" altLang="en-US" sz="1600"/>
          </a:p>
        </p:txBody>
      </p:sp>
    </p:spTree>
    <p:extLst>
      <p:ext uri="{BB962C8B-B14F-4D97-AF65-F5344CB8AC3E}">
        <p14:creationId xmlns:p14="http://schemas.microsoft.com/office/powerpoint/2010/main" val="98959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40003" y="208284"/>
            <a:ext cx="9997440" cy="669833"/>
          </a:xfrm>
        </p:spPr>
        <p:txBody>
          <a:bodyPr>
            <a:normAutofit/>
          </a:bodyPr>
          <a:lstStyle/>
          <a:p>
            <a:pPr algn="ctr"/>
            <a:r>
              <a:rPr lang="zh-CN" altLang="en-US" sz="3200" dirty="0" smtClean="0"/>
              <a:t>第二节   </a:t>
            </a:r>
            <a:r>
              <a:rPr lang="en-US" altLang="zh-CN" sz="3200" dirty="0" smtClean="0"/>
              <a:t>Alpha</a:t>
            </a:r>
            <a:r>
              <a:rPr lang="zh-CN" altLang="en-US" sz="3200" dirty="0" smtClean="0"/>
              <a:t>策略的基本原理</a:t>
            </a:r>
            <a:endParaRPr lang="zh-CN" altLang="en-US" sz="3200" dirty="0"/>
          </a:p>
        </p:txBody>
      </p:sp>
      <p:sp>
        <p:nvSpPr>
          <p:cNvPr id="6" name="AutoShape 4"/>
          <p:cNvSpPr>
            <a:spLocks noChangeArrowheads="1"/>
          </p:cNvSpPr>
          <p:nvPr/>
        </p:nvSpPr>
        <p:spPr bwMode="auto">
          <a:xfrm>
            <a:off x="4816476" y="1337231"/>
            <a:ext cx="5716588" cy="1555750"/>
          </a:xfrm>
          <a:prstGeom prst="homePlate">
            <a:avLst>
              <a:gd name="adj" fmla="val 26528"/>
            </a:avLst>
          </a:prstGeom>
          <a:solidFill>
            <a:srgbClr val="FFFFFF"/>
          </a:solidFill>
          <a:ln w="63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a:defRPr/>
            </a:pPr>
            <a:endParaRPr lang="zh-CN" altLang="en-US" sz="1300" b="1" kern="0">
              <a:solidFill>
                <a:srgbClr val="000000"/>
              </a:solidFill>
              <a:latin typeface="+mn-ea"/>
            </a:endParaRPr>
          </a:p>
        </p:txBody>
      </p:sp>
      <p:sp>
        <p:nvSpPr>
          <p:cNvPr id="7" name="Rectangle 5"/>
          <p:cNvSpPr>
            <a:spLocks noChangeArrowheads="1"/>
          </p:cNvSpPr>
          <p:nvPr/>
        </p:nvSpPr>
        <p:spPr bwMode="auto">
          <a:xfrm>
            <a:off x="4978359" y="1425608"/>
            <a:ext cx="5159375" cy="13849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285750" indent="-285750" defTabSz="330200">
              <a:spcBef>
                <a:spcPts val="1200"/>
              </a:spcBef>
              <a:buFont typeface="Arial" pitchFamily="34" charset="0"/>
              <a:buChar char="•"/>
              <a:tabLst>
                <a:tab pos="8521700" algn="r"/>
              </a:tabLst>
              <a:defRPr/>
            </a:pPr>
            <a:r>
              <a:rPr kumimoji="1" lang="zh-CN" altLang="en-US" sz="1600" dirty="0">
                <a:solidFill>
                  <a:srgbClr val="000000"/>
                </a:solidFill>
                <a:latin typeface="微软雅黑" pitchFamily="34" charset="-122"/>
                <a:ea typeface="微软雅黑" pitchFamily="34" charset="-122"/>
              </a:rPr>
              <a:t>机构投资者一般通过对冲基金和基金组合来获取超额收益，但是对冲基金的市场风险不能完全对冲，导致</a:t>
            </a:r>
            <a:r>
              <a:rPr kumimoji="1" lang="en-US" altLang="zh-CN" sz="1600" dirty="0">
                <a:solidFill>
                  <a:srgbClr val="000000"/>
                </a:solidFill>
                <a:latin typeface="微软雅黑" pitchFamily="34" charset="-122"/>
                <a:ea typeface="微软雅黑" pitchFamily="34" charset="-122"/>
              </a:rPr>
              <a:t>Alpha</a:t>
            </a:r>
            <a:r>
              <a:rPr kumimoji="1" lang="zh-CN" altLang="en-US" sz="1600" dirty="0">
                <a:solidFill>
                  <a:srgbClr val="000000"/>
                </a:solidFill>
                <a:latin typeface="微软雅黑" pitchFamily="34" charset="-122"/>
                <a:ea typeface="微软雅黑" pitchFamily="34" charset="-122"/>
              </a:rPr>
              <a:t>策略的收益不能独立于市场的走势</a:t>
            </a:r>
            <a:endParaRPr kumimoji="1" lang="en-US" altLang="zh-CN" sz="1600" dirty="0">
              <a:solidFill>
                <a:srgbClr val="000000"/>
              </a:solidFill>
              <a:latin typeface="微软雅黑" pitchFamily="34" charset="-122"/>
              <a:ea typeface="微软雅黑" pitchFamily="34" charset="-122"/>
            </a:endParaRPr>
          </a:p>
          <a:p>
            <a:pPr marL="285750" indent="-285750" defTabSz="330200">
              <a:spcBef>
                <a:spcPts val="1200"/>
              </a:spcBef>
              <a:buFont typeface="Arial" pitchFamily="34" charset="0"/>
              <a:buChar char="•"/>
              <a:tabLst>
                <a:tab pos="8521700" algn="r"/>
              </a:tabLst>
              <a:defRPr/>
            </a:pPr>
            <a:r>
              <a:rPr kumimoji="1" lang="zh-CN" altLang="en-US" sz="1600" dirty="0">
                <a:solidFill>
                  <a:srgbClr val="000000"/>
                </a:solidFill>
                <a:latin typeface="微软雅黑" pitchFamily="34" charset="-122"/>
                <a:ea typeface="微软雅黑" pitchFamily="34" charset="-122"/>
              </a:rPr>
              <a:t>另一种获得超额收益的方法，就是持有基金，同时做空股指期货，抵消基金中的市场风险</a:t>
            </a:r>
          </a:p>
        </p:txBody>
      </p:sp>
      <p:sp>
        <p:nvSpPr>
          <p:cNvPr id="8" name="Rectangle 6"/>
          <p:cNvSpPr>
            <a:spLocks noChangeArrowheads="1"/>
          </p:cNvSpPr>
          <p:nvPr/>
        </p:nvSpPr>
        <p:spPr bwMode="auto">
          <a:xfrm>
            <a:off x="3309938" y="1374774"/>
            <a:ext cx="1225550" cy="1477963"/>
          </a:xfrm>
          <a:prstGeom prst="rect">
            <a:avLst/>
          </a:prstGeom>
          <a:solidFill>
            <a:srgbClr val="0070C0"/>
          </a:solidFill>
          <a:ln>
            <a:noFill/>
          </a:ln>
          <a:effectLst>
            <a:outerShdw dist="35921" dir="2700000" algn="ctr" rotWithShape="0">
              <a:srgbClr val="FFAA00"/>
            </a:outerShdw>
          </a:effectLst>
          <a:extLst/>
        </p:spPr>
        <p:txBody>
          <a:bodyPr lIns="0" tIns="0" rIns="0" bIns="0" anchor="ctr">
            <a:spAutoFit/>
          </a:bodyPr>
          <a:lstStyle/>
          <a:p>
            <a:pPr>
              <a:defRPr/>
            </a:pPr>
            <a:endParaRPr lang="en-US" altLang="zh-CN" sz="1200" b="1" kern="0" dirty="0">
              <a:solidFill>
                <a:srgbClr val="000000"/>
              </a:solidFill>
              <a:latin typeface="+mn-ea"/>
            </a:endParaRPr>
          </a:p>
          <a:p>
            <a:pPr>
              <a:defRPr/>
            </a:pPr>
            <a:endParaRPr lang="en-US" altLang="zh-CN" sz="1200" b="1" kern="0" dirty="0">
              <a:solidFill>
                <a:srgbClr val="000000"/>
              </a:solidFill>
              <a:latin typeface="+mn-ea"/>
            </a:endParaRPr>
          </a:p>
          <a:p>
            <a:pPr>
              <a:defRPr/>
            </a:pPr>
            <a:endParaRPr lang="en-US" altLang="zh-CN" sz="1200" b="1" kern="0" dirty="0">
              <a:solidFill>
                <a:srgbClr val="000000"/>
              </a:solidFill>
              <a:latin typeface="+mn-ea"/>
            </a:endParaRPr>
          </a:p>
          <a:p>
            <a:pPr>
              <a:defRPr/>
            </a:pPr>
            <a:endParaRPr lang="en-US" altLang="zh-CN" sz="1200" b="1" kern="0" dirty="0">
              <a:solidFill>
                <a:srgbClr val="000000"/>
              </a:solidFill>
              <a:latin typeface="+mn-ea"/>
            </a:endParaRPr>
          </a:p>
          <a:p>
            <a:pPr>
              <a:defRPr/>
            </a:pPr>
            <a:endParaRPr lang="en-US" altLang="zh-CN" sz="1200" b="1" kern="0" dirty="0">
              <a:solidFill>
                <a:srgbClr val="000000"/>
              </a:solidFill>
              <a:latin typeface="+mn-ea"/>
            </a:endParaRPr>
          </a:p>
          <a:p>
            <a:pPr>
              <a:defRPr/>
            </a:pPr>
            <a:endParaRPr lang="en-US" altLang="zh-CN" sz="1200" b="1" kern="0" dirty="0">
              <a:solidFill>
                <a:srgbClr val="000000"/>
              </a:solidFill>
              <a:latin typeface="+mn-ea"/>
            </a:endParaRPr>
          </a:p>
          <a:p>
            <a:pPr>
              <a:defRPr/>
            </a:pPr>
            <a:endParaRPr lang="en-US" altLang="zh-CN" sz="1200" b="1" kern="0" dirty="0">
              <a:solidFill>
                <a:srgbClr val="000000"/>
              </a:solidFill>
              <a:latin typeface="+mn-ea"/>
            </a:endParaRPr>
          </a:p>
          <a:p>
            <a:pPr>
              <a:defRPr/>
            </a:pPr>
            <a:endParaRPr lang="zh-CN" altLang="en-US" sz="1200" b="1" kern="0" dirty="0">
              <a:solidFill>
                <a:srgbClr val="000000"/>
              </a:solidFill>
              <a:latin typeface="+mn-ea"/>
            </a:endParaRPr>
          </a:p>
        </p:txBody>
      </p:sp>
      <p:sp>
        <p:nvSpPr>
          <p:cNvPr id="9" name="Rectangle 7"/>
          <p:cNvSpPr>
            <a:spLocks noChangeArrowheads="1"/>
          </p:cNvSpPr>
          <p:nvPr/>
        </p:nvSpPr>
        <p:spPr bwMode="auto">
          <a:xfrm>
            <a:off x="3367046" y="1621312"/>
            <a:ext cx="1054100" cy="984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14300" indent="-112713">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266700" indent="-150813">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368300" indent="-100013">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613" algn="ctr">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613" algn="ctr"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613" algn="ctr"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613" algn="ctr"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613" algn="ctr"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algn="ctr">
              <a:defRPr/>
            </a:pPr>
            <a:r>
              <a:rPr lang="en-US" altLang="zh-CN" sz="1600" b="0" kern="0" dirty="0">
                <a:solidFill>
                  <a:schemeClr val="bg1"/>
                </a:solidFill>
                <a:latin typeface="微软雅黑" pitchFamily="34" charset="-122"/>
                <a:ea typeface="微软雅黑" pitchFamily="34" charset="-122"/>
              </a:rPr>
              <a:t>Edward Kung &amp; Larry </a:t>
            </a:r>
            <a:r>
              <a:rPr lang="en-US" altLang="zh-CN" sz="1600" b="0" kern="0" dirty="0" err="1">
                <a:solidFill>
                  <a:schemeClr val="bg1"/>
                </a:solidFill>
                <a:latin typeface="微软雅黑" pitchFamily="34" charset="-122"/>
                <a:ea typeface="微软雅黑" pitchFamily="34" charset="-122"/>
              </a:rPr>
              <a:t>Pohlman</a:t>
            </a:r>
            <a:endParaRPr lang="zh-CN" altLang="de-DE" sz="1600" b="0" kern="0" dirty="0">
              <a:solidFill>
                <a:schemeClr val="bg1"/>
              </a:solidFill>
              <a:latin typeface="微软雅黑" pitchFamily="34" charset="-122"/>
              <a:ea typeface="微软雅黑" pitchFamily="34" charset="-122"/>
            </a:endParaRPr>
          </a:p>
        </p:txBody>
      </p:sp>
      <p:sp>
        <p:nvSpPr>
          <p:cNvPr id="10" name="AutoShape 8"/>
          <p:cNvSpPr>
            <a:spLocks noChangeArrowheads="1"/>
          </p:cNvSpPr>
          <p:nvPr/>
        </p:nvSpPr>
        <p:spPr bwMode="auto">
          <a:xfrm>
            <a:off x="4816476" y="3078723"/>
            <a:ext cx="5716588" cy="1555750"/>
          </a:xfrm>
          <a:prstGeom prst="homePlate">
            <a:avLst>
              <a:gd name="adj" fmla="val 26528"/>
            </a:avLst>
          </a:prstGeom>
          <a:solidFill>
            <a:srgbClr val="FFFFFF"/>
          </a:solidFill>
          <a:ln w="63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a:defRPr/>
            </a:pPr>
            <a:endParaRPr lang="zh-CN" altLang="en-US" sz="1300" b="1" kern="0">
              <a:solidFill>
                <a:srgbClr val="000000"/>
              </a:solidFill>
              <a:latin typeface="+mn-ea"/>
            </a:endParaRPr>
          </a:p>
        </p:txBody>
      </p:sp>
      <p:sp>
        <p:nvSpPr>
          <p:cNvPr id="11" name="Rectangle 9"/>
          <p:cNvSpPr>
            <a:spLocks noChangeArrowheads="1"/>
          </p:cNvSpPr>
          <p:nvPr/>
        </p:nvSpPr>
        <p:spPr bwMode="auto">
          <a:xfrm>
            <a:off x="4978359" y="3154803"/>
            <a:ext cx="5245100" cy="14035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90500"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371475" indent="-17938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547688" indent="-174625"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613"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lvl="1">
              <a:lnSpc>
                <a:spcPct val="114000"/>
              </a:lnSpc>
              <a:defRPr/>
            </a:pPr>
            <a:r>
              <a:rPr lang="zh-CN" altLang="en-US" sz="1600" kern="0" dirty="0">
                <a:latin typeface="微软雅黑" pitchFamily="34" charset="-122"/>
                <a:ea typeface="微软雅黑" pitchFamily="34" charset="-122"/>
              </a:rPr>
              <a:t>采用基本面财务指标来进行选股以及实证分析，以沪深</a:t>
            </a:r>
            <a:r>
              <a:rPr lang="en-US" altLang="zh-CN" sz="1600" kern="0" dirty="0">
                <a:latin typeface="微软雅黑" pitchFamily="34" charset="-122"/>
                <a:ea typeface="微软雅黑" pitchFamily="34" charset="-122"/>
              </a:rPr>
              <a:t>300</a:t>
            </a:r>
            <a:r>
              <a:rPr lang="zh-CN" altLang="en-US" sz="1600" kern="0" dirty="0">
                <a:latin typeface="微软雅黑" pitchFamily="34" charset="-122"/>
                <a:ea typeface="微软雅黑" pitchFamily="34" charset="-122"/>
              </a:rPr>
              <a:t>指数的成分股为股票池，考察公司的财务数据和交易数据，分别衡量公司的资本结构、收益能力、现金流状况，依据基本面的各项指标排序的前</a:t>
            </a:r>
            <a:r>
              <a:rPr lang="en-US" altLang="zh-CN" sz="1600" kern="0" dirty="0">
                <a:latin typeface="微软雅黑" pitchFamily="34" charset="-122"/>
                <a:ea typeface="微软雅黑" pitchFamily="34" charset="-122"/>
              </a:rPr>
              <a:t>50</a:t>
            </a:r>
            <a:r>
              <a:rPr lang="zh-CN" altLang="en-US" sz="1600" kern="0" dirty="0">
                <a:latin typeface="微软雅黑" pitchFamily="34" charset="-122"/>
                <a:ea typeface="微软雅黑" pitchFamily="34" charset="-122"/>
              </a:rPr>
              <a:t>名来构造</a:t>
            </a:r>
            <a:r>
              <a:rPr lang="en-US" altLang="zh-CN" sz="1600" kern="0" dirty="0">
                <a:latin typeface="微软雅黑" pitchFamily="34" charset="-122"/>
                <a:ea typeface="微软雅黑" pitchFamily="34" charset="-122"/>
              </a:rPr>
              <a:t>Alpha</a:t>
            </a:r>
            <a:r>
              <a:rPr lang="zh-CN" altLang="en-US" sz="1600" kern="0" dirty="0">
                <a:latin typeface="微软雅黑" pitchFamily="34" charset="-122"/>
                <a:ea typeface="微软雅黑" pitchFamily="34" charset="-122"/>
              </a:rPr>
              <a:t>策略组合，收到了不错的效果</a:t>
            </a:r>
            <a:endParaRPr lang="zh-CN" altLang="de-DE" sz="1600" kern="0" dirty="0">
              <a:latin typeface="微软雅黑" pitchFamily="34" charset="-122"/>
              <a:ea typeface="微软雅黑" pitchFamily="34" charset="-122"/>
            </a:endParaRPr>
          </a:p>
        </p:txBody>
      </p:sp>
      <p:sp>
        <p:nvSpPr>
          <p:cNvPr id="12" name="Rectangle 10"/>
          <p:cNvSpPr>
            <a:spLocks noChangeArrowheads="1"/>
          </p:cNvSpPr>
          <p:nvPr/>
        </p:nvSpPr>
        <p:spPr bwMode="auto">
          <a:xfrm>
            <a:off x="3297238" y="3042420"/>
            <a:ext cx="1225550" cy="1477962"/>
          </a:xfrm>
          <a:prstGeom prst="rect">
            <a:avLst/>
          </a:prstGeom>
          <a:solidFill>
            <a:srgbClr val="0070C0"/>
          </a:solidFill>
          <a:ln>
            <a:noFill/>
          </a:ln>
          <a:effectLst>
            <a:outerShdw dist="35921" dir="2700000" algn="ctr" rotWithShape="0">
              <a:srgbClr val="FFAA00"/>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p>
            <a:endParaRPr lang="en-US" altLang="zh-CN" sz="1200" b="1" kern="0" dirty="0">
              <a:solidFill>
                <a:srgbClr val="000000"/>
              </a:solidFill>
              <a:latin typeface="+mn-ea"/>
            </a:endParaRPr>
          </a:p>
          <a:p>
            <a:endParaRPr lang="en-US" altLang="zh-CN" sz="1200" b="1" kern="0" dirty="0">
              <a:solidFill>
                <a:srgbClr val="000000"/>
              </a:solidFill>
              <a:latin typeface="+mn-ea"/>
            </a:endParaRPr>
          </a:p>
          <a:p>
            <a:endParaRPr lang="en-US" altLang="zh-CN" sz="1200" b="1" kern="0" dirty="0">
              <a:solidFill>
                <a:srgbClr val="000000"/>
              </a:solidFill>
              <a:latin typeface="+mn-ea"/>
            </a:endParaRPr>
          </a:p>
          <a:p>
            <a:endParaRPr lang="en-US" altLang="zh-CN" sz="1200" b="1" kern="0" dirty="0">
              <a:solidFill>
                <a:srgbClr val="000000"/>
              </a:solidFill>
              <a:latin typeface="+mn-ea"/>
            </a:endParaRPr>
          </a:p>
          <a:p>
            <a:endParaRPr lang="en-US" altLang="zh-CN" sz="1200" b="1" kern="0" dirty="0">
              <a:solidFill>
                <a:srgbClr val="000000"/>
              </a:solidFill>
              <a:latin typeface="+mn-ea"/>
            </a:endParaRPr>
          </a:p>
          <a:p>
            <a:endParaRPr lang="en-US" altLang="zh-CN" sz="1200" b="1" kern="0" dirty="0">
              <a:solidFill>
                <a:srgbClr val="000000"/>
              </a:solidFill>
              <a:latin typeface="+mn-ea"/>
            </a:endParaRPr>
          </a:p>
          <a:p>
            <a:endParaRPr lang="en-US" altLang="zh-CN" sz="1200" b="1" kern="0" dirty="0">
              <a:solidFill>
                <a:srgbClr val="000000"/>
              </a:solidFill>
              <a:latin typeface="+mn-ea"/>
            </a:endParaRPr>
          </a:p>
          <a:p>
            <a:endParaRPr lang="zh-CN" altLang="en-US" sz="1200" b="1" kern="0" dirty="0">
              <a:solidFill>
                <a:srgbClr val="000000"/>
              </a:solidFill>
              <a:latin typeface="+mn-ea"/>
            </a:endParaRPr>
          </a:p>
        </p:txBody>
      </p:sp>
      <p:sp>
        <p:nvSpPr>
          <p:cNvPr id="13" name="Rectangle 11"/>
          <p:cNvSpPr>
            <a:spLocks noChangeArrowheads="1"/>
          </p:cNvSpPr>
          <p:nvPr/>
        </p:nvSpPr>
        <p:spPr bwMode="auto">
          <a:xfrm>
            <a:off x="3316268" y="3365902"/>
            <a:ext cx="1054100"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a:lnSpc>
                <a:spcPct val="150000"/>
              </a:lnSpc>
              <a:tabLst>
                <a:tab pos="8521700" algn="r"/>
              </a:tabLst>
            </a:pPr>
            <a:r>
              <a:rPr kumimoji="1" lang="zh-CN" altLang="en-US" kern="0" dirty="0">
                <a:solidFill>
                  <a:schemeClr val="bg1"/>
                </a:solidFill>
                <a:latin typeface="微软雅黑" pitchFamily="34" charset="-122"/>
                <a:ea typeface="微软雅黑" pitchFamily="34" charset="-122"/>
              </a:rPr>
              <a:t>国内学者</a:t>
            </a:r>
            <a:endParaRPr kumimoji="1" lang="en-US" altLang="zh-CN" kern="0" dirty="0">
              <a:solidFill>
                <a:schemeClr val="bg1"/>
              </a:solidFill>
              <a:latin typeface="微软雅黑" pitchFamily="34" charset="-122"/>
              <a:ea typeface="微软雅黑" pitchFamily="34" charset="-122"/>
            </a:endParaRPr>
          </a:p>
          <a:p>
            <a:pPr algn="ctr">
              <a:lnSpc>
                <a:spcPct val="150000"/>
              </a:lnSpc>
              <a:tabLst>
                <a:tab pos="8521700" algn="r"/>
              </a:tabLst>
            </a:pPr>
            <a:r>
              <a:rPr kumimoji="1" lang="zh-CN" altLang="en-US" kern="0" dirty="0">
                <a:solidFill>
                  <a:schemeClr val="bg1"/>
                </a:solidFill>
                <a:latin typeface="微软雅黑" pitchFamily="34" charset="-122"/>
                <a:ea typeface="微软雅黑" pitchFamily="34" charset="-122"/>
              </a:rPr>
              <a:t>陈露</a:t>
            </a:r>
            <a:endParaRPr kumimoji="1" lang="zh-CN" altLang="de-DE" kern="0" dirty="0">
              <a:solidFill>
                <a:schemeClr val="bg1"/>
              </a:solidFill>
              <a:latin typeface="微软雅黑" pitchFamily="34" charset="-122"/>
              <a:ea typeface="微软雅黑" pitchFamily="34" charset="-122"/>
            </a:endParaRPr>
          </a:p>
        </p:txBody>
      </p:sp>
      <p:sp>
        <p:nvSpPr>
          <p:cNvPr id="14" name="AutoShape 12"/>
          <p:cNvSpPr>
            <a:spLocks noChangeArrowheads="1"/>
          </p:cNvSpPr>
          <p:nvPr/>
        </p:nvSpPr>
        <p:spPr bwMode="auto">
          <a:xfrm>
            <a:off x="4804678" y="4761707"/>
            <a:ext cx="5716588" cy="1555750"/>
          </a:xfrm>
          <a:prstGeom prst="homePlate">
            <a:avLst>
              <a:gd name="adj" fmla="val 26528"/>
            </a:avLst>
          </a:prstGeom>
          <a:solidFill>
            <a:srgbClr val="FFFFFF"/>
          </a:solidFill>
          <a:ln w="63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a:defRPr/>
            </a:pPr>
            <a:endParaRPr lang="zh-CN" altLang="en-US" sz="1300" b="1" kern="0">
              <a:solidFill>
                <a:srgbClr val="000000"/>
              </a:solidFill>
              <a:latin typeface="+mn-ea"/>
            </a:endParaRPr>
          </a:p>
        </p:txBody>
      </p:sp>
      <p:sp>
        <p:nvSpPr>
          <p:cNvPr id="15" name="Rectangle 13"/>
          <p:cNvSpPr>
            <a:spLocks noChangeArrowheads="1"/>
          </p:cNvSpPr>
          <p:nvPr/>
        </p:nvSpPr>
        <p:spPr bwMode="auto">
          <a:xfrm>
            <a:off x="4978359" y="4899406"/>
            <a:ext cx="5143500" cy="1280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90500"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371475" indent="-17938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547688" indent="-174625"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613"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lvl="1">
              <a:lnSpc>
                <a:spcPct val="130000"/>
              </a:lnSpc>
              <a:defRPr/>
            </a:pPr>
            <a:r>
              <a:rPr lang="zh-CN" altLang="en-US" sz="1600" kern="0" dirty="0">
                <a:latin typeface="微软雅黑" pitchFamily="34" charset="-122"/>
                <a:ea typeface="微软雅黑" pitchFamily="34" charset="-122"/>
              </a:rPr>
              <a:t>中金采用类似的选股策略来构造</a:t>
            </a:r>
            <a:r>
              <a:rPr lang="en-US" altLang="zh-CN" sz="1600" kern="0" dirty="0">
                <a:latin typeface="微软雅黑" pitchFamily="34" charset="-122"/>
                <a:ea typeface="微软雅黑" pitchFamily="34" charset="-122"/>
              </a:rPr>
              <a:t>Alpha</a:t>
            </a:r>
            <a:r>
              <a:rPr lang="zh-CN" altLang="en-US" sz="1600" kern="0" dirty="0">
                <a:latin typeface="微软雅黑" pitchFamily="34" charset="-122"/>
                <a:ea typeface="微软雅黑" pitchFamily="34" charset="-122"/>
              </a:rPr>
              <a:t>组合，分为三大类：一是红利收益率高且业绩风险小，二是政策敏感性低，盈利确定性高，估值水平相对安全，三是高成长性，盈利确定性大，经济影响小，也取得了不错的效果</a:t>
            </a:r>
            <a:endParaRPr lang="zh-CN" altLang="de-DE" sz="1600" kern="0" dirty="0">
              <a:latin typeface="微软雅黑" pitchFamily="34" charset="-122"/>
              <a:ea typeface="微软雅黑" pitchFamily="34" charset="-122"/>
            </a:endParaRPr>
          </a:p>
        </p:txBody>
      </p:sp>
      <p:sp>
        <p:nvSpPr>
          <p:cNvPr id="16" name="Rectangle 14"/>
          <p:cNvSpPr>
            <a:spLocks noChangeArrowheads="1"/>
          </p:cNvSpPr>
          <p:nvPr/>
        </p:nvSpPr>
        <p:spPr bwMode="auto">
          <a:xfrm>
            <a:off x="3297238" y="4815955"/>
            <a:ext cx="1225550" cy="1476375"/>
          </a:xfrm>
          <a:prstGeom prst="rect">
            <a:avLst/>
          </a:prstGeom>
          <a:solidFill>
            <a:srgbClr val="0070C0"/>
          </a:solidFill>
          <a:ln>
            <a:noFill/>
          </a:ln>
          <a:effectLst>
            <a:outerShdw dist="35921" dir="2700000" algn="ctr" rotWithShape="0">
              <a:srgbClr val="FFAA00"/>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p>
            <a:endParaRPr lang="en-US" altLang="zh-CN" sz="1200" b="1" kern="0" dirty="0">
              <a:solidFill>
                <a:srgbClr val="000000"/>
              </a:solidFill>
              <a:latin typeface="+mn-ea"/>
            </a:endParaRPr>
          </a:p>
          <a:p>
            <a:endParaRPr lang="en-US" altLang="zh-CN" sz="1200" b="1" kern="0" dirty="0">
              <a:solidFill>
                <a:srgbClr val="000000"/>
              </a:solidFill>
              <a:latin typeface="+mn-ea"/>
            </a:endParaRPr>
          </a:p>
          <a:p>
            <a:endParaRPr lang="en-US" altLang="zh-CN" sz="1200" b="1" kern="0" dirty="0">
              <a:solidFill>
                <a:srgbClr val="000000"/>
              </a:solidFill>
              <a:latin typeface="+mn-ea"/>
            </a:endParaRPr>
          </a:p>
          <a:p>
            <a:endParaRPr lang="en-US" altLang="zh-CN" sz="1200" b="1" kern="0" dirty="0">
              <a:solidFill>
                <a:srgbClr val="000000"/>
              </a:solidFill>
              <a:latin typeface="+mn-ea"/>
            </a:endParaRPr>
          </a:p>
          <a:p>
            <a:endParaRPr lang="en-US" altLang="zh-CN" sz="1200" b="1" kern="0" dirty="0">
              <a:solidFill>
                <a:srgbClr val="000000"/>
              </a:solidFill>
              <a:latin typeface="+mn-ea"/>
            </a:endParaRPr>
          </a:p>
          <a:p>
            <a:endParaRPr lang="en-US" altLang="zh-CN" sz="1200" b="1" kern="0" dirty="0">
              <a:solidFill>
                <a:srgbClr val="000000"/>
              </a:solidFill>
              <a:latin typeface="+mn-ea"/>
            </a:endParaRPr>
          </a:p>
          <a:p>
            <a:endParaRPr lang="en-US" altLang="zh-CN" sz="1200" b="1" kern="0" dirty="0">
              <a:solidFill>
                <a:srgbClr val="000000"/>
              </a:solidFill>
              <a:latin typeface="+mn-ea"/>
            </a:endParaRPr>
          </a:p>
          <a:p>
            <a:endParaRPr lang="zh-CN" altLang="en-US" sz="1200" b="1" kern="0" dirty="0">
              <a:solidFill>
                <a:srgbClr val="000000"/>
              </a:solidFill>
              <a:latin typeface="+mn-ea"/>
            </a:endParaRPr>
          </a:p>
        </p:txBody>
      </p:sp>
      <p:sp>
        <p:nvSpPr>
          <p:cNvPr id="17" name="Rectangle 15"/>
          <p:cNvSpPr>
            <a:spLocks noChangeArrowheads="1"/>
          </p:cNvSpPr>
          <p:nvPr/>
        </p:nvSpPr>
        <p:spPr bwMode="auto">
          <a:xfrm>
            <a:off x="3351171" y="5262582"/>
            <a:ext cx="105410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a:tabLst>
                <a:tab pos="8521700" algn="r"/>
              </a:tabLst>
            </a:pPr>
            <a:r>
              <a:rPr kumimoji="1" lang="zh-CN" altLang="en-US" kern="0" dirty="0">
                <a:solidFill>
                  <a:schemeClr val="bg1"/>
                </a:solidFill>
                <a:latin typeface="微软雅黑" pitchFamily="34" charset="-122"/>
                <a:ea typeface="微软雅黑" pitchFamily="34" charset="-122"/>
              </a:rPr>
              <a:t>中金公司</a:t>
            </a:r>
            <a:endParaRPr kumimoji="1" lang="zh-CN" altLang="de-DE" kern="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71365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smtClean="0"/>
              <a:t>1</a:t>
            </a:r>
            <a:r>
              <a:rPr lang="zh-CN" altLang="en-US" sz="2000" dirty="0" smtClean="0"/>
              <a:t>、</a:t>
            </a:r>
            <a:r>
              <a:rPr lang="en-US" altLang="zh-CN" sz="2000" dirty="0" smtClean="0"/>
              <a:t>Alpha</a:t>
            </a:r>
            <a:r>
              <a:rPr lang="zh-CN" altLang="zh-CN" sz="2000" dirty="0"/>
              <a:t>值的内涵</a:t>
            </a:r>
            <a:endParaRPr lang="zh-CN" altLang="en-US" sz="2000" dirty="0"/>
          </a:p>
        </p:txBody>
      </p:sp>
      <p:sp>
        <p:nvSpPr>
          <p:cNvPr id="4" name="内容占位符 4"/>
          <p:cNvSpPr>
            <a:spLocks noGrp="1"/>
          </p:cNvSpPr>
          <p:nvPr>
            <p:ph sz="half" idx="1"/>
          </p:nvPr>
        </p:nvSpPr>
        <p:spPr>
          <a:xfrm>
            <a:off x="2187730" y="1248197"/>
            <a:ext cx="9723854" cy="1036712"/>
          </a:xfrm>
        </p:spPr>
        <p:txBody>
          <a:bodyPr>
            <a:normAutofit/>
          </a:bodyPr>
          <a:lstStyle/>
          <a:p>
            <a:r>
              <a:rPr lang="en-US" altLang="zh-CN" sz="2000" dirty="0"/>
              <a:t>Alpha</a:t>
            </a:r>
            <a:r>
              <a:rPr lang="zh-CN" altLang="zh-CN" sz="2000" dirty="0"/>
              <a:t>值主要是用来衡量资产的实际收益率与均衡市场下的期望收益率之间的差额，又称为</a:t>
            </a:r>
            <a:r>
              <a:rPr lang="zh-CN" altLang="zh-CN" sz="2000" b="1" dirty="0"/>
              <a:t>超额收益</a:t>
            </a:r>
            <a:r>
              <a:rPr lang="zh-CN" altLang="zh-CN" sz="2000" dirty="0"/>
              <a:t>。</a:t>
            </a:r>
            <a:endParaRPr lang="zh-CN" altLang="en-US" sz="2000" dirty="0"/>
          </a:p>
        </p:txBody>
      </p:sp>
      <p:graphicFrame>
        <p:nvGraphicFramePr>
          <p:cNvPr id="5" name="图示 4"/>
          <p:cNvGraphicFramePr/>
          <p:nvPr>
            <p:extLst>
              <p:ext uri="{D42A27DB-BD31-4B8C-83A1-F6EECF244321}">
                <p14:modId xmlns:p14="http://schemas.microsoft.com/office/powerpoint/2010/main" val="938569307"/>
              </p:ext>
            </p:extLst>
          </p:nvPr>
        </p:nvGraphicFramePr>
        <p:xfrm>
          <a:off x="3287688" y="2276872"/>
          <a:ext cx="5328592" cy="35599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35960" y="2832611"/>
            <a:ext cx="1266825"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35960" y="3258468"/>
            <a:ext cx="2304256" cy="351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35960" y="3706215"/>
            <a:ext cx="1835820" cy="288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62264" y="5597478"/>
            <a:ext cx="3577952" cy="288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6304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smtClean="0"/>
              <a:t>2</a:t>
            </a:r>
            <a:r>
              <a:rPr lang="zh-CN" altLang="en-US" sz="2000" dirty="0" smtClean="0"/>
              <a:t>、基于</a:t>
            </a:r>
            <a:r>
              <a:rPr lang="en-US" altLang="zh-CN" sz="2000" dirty="0"/>
              <a:t>CAPM</a:t>
            </a:r>
            <a:r>
              <a:rPr lang="zh-CN" altLang="en-US" sz="2000" dirty="0"/>
              <a:t>理论对于</a:t>
            </a:r>
            <a:r>
              <a:rPr lang="en-US" altLang="zh-CN" sz="2000" dirty="0"/>
              <a:t>Alpha</a:t>
            </a:r>
            <a:r>
              <a:rPr lang="zh-CN" altLang="en-US" sz="2000" dirty="0"/>
              <a:t>原理的推导</a:t>
            </a:r>
          </a:p>
        </p:txBody>
      </p:sp>
      <mc:AlternateContent xmlns:mc="http://schemas.openxmlformats.org/markup-compatibility/2006" xmlns:a14="http://schemas.microsoft.com/office/drawing/2010/main">
        <mc:Choice Requires="a14">
          <p:sp>
            <p:nvSpPr>
              <p:cNvPr id="13" name="矩形 12"/>
              <p:cNvSpPr/>
              <p:nvPr/>
            </p:nvSpPr>
            <p:spPr>
              <a:xfrm>
                <a:off x="2279576" y="1196752"/>
                <a:ext cx="9327538" cy="4968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lgn="just">
                  <a:lnSpc>
                    <a:spcPct val="200000"/>
                  </a:lnSpc>
                  <a:buFont typeface="Arial" pitchFamily="34" charset="0"/>
                  <a:buChar char="•"/>
                </a:pPr>
                <a:r>
                  <a:rPr lang="zh-CN" altLang="en-US" dirty="0">
                    <a:solidFill>
                      <a:schemeClr val="tx1"/>
                    </a:solidFill>
                    <a:latin typeface="微软雅黑" pitchFamily="34" charset="-122"/>
                    <a:ea typeface="微软雅黑" pitchFamily="34" charset="-122"/>
                  </a:rPr>
                  <a:t>经典的资本资产定价模型表达式为：</a:t>
                </a:r>
                <a:endParaRPr lang="en-US" altLang="zh-CN" dirty="0">
                  <a:solidFill>
                    <a:schemeClr val="tx1"/>
                  </a:solidFill>
                  <a:latin typeface="微软雅黑" pitchFamily="34" charset="-122"/>
                  <a:ea typeface="微软雅黑" pitchFamily="34" charset="-122"/>
                </a:endParaRPr>
              </a:p>
              <a:p>
                <a:pPr algn="ctr">
                  <a:lnSpc>
                    <a:spcPct val="200000"/>
                  </a:lnSpc>
                </a:pPr>
                <a14:m>
                  <m:oMathPara xmlns:m="http://schemas.openxmlformats.org/officeDocument/2006/math">
                    <m:oMathParaPr>
                      <m:jc m:val="centerGroup"/>
                    </m:oMathParaPr>
                    <m:oMath xmlns:m="http://schemas.openxmlformats.org/officeDocument/2006/math">
                      <m:limUpp>
                        <m:limUppPr>
                          <m:ctrlPr>
                            <a:rPr lang="zh-CN" altLang="en-US" i="1">
                              <a:solidFill>
                                <a:schemeClr val="tx1"/>
                              </a:solidFill>
                              <a:latin typeface="Cambria Math" panose="02040503050406030204" pitchFamily="18" charset="0"/>
                            </a:rPr>
                          </m:ctrlPr>
                        </m:limUpp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a:rPr>
                                <m:t>𝑅</m:t>
                              </m:r>
                            </m:e>
                            <m:sub>
                              <m:r>
                                <a:rPr lang="en-US" altLang="zh-CN" i="1">
                                  <a:solidFill>
                                    <a:schemeClr val="tx1"/>
                                  </a:solidFill>
                                  <a:latin typeface="Cambria Math"/>
                                </a:rPr>
                                <m:t>𝑖</m:t>
                              </m:r>
                            </m:sub>
                          </m:sSub>
                        </m:e>
                        <m:lim>
                          <m:r>
                            <a:rPr lang="zh-CN" altLang="en-US">
                              <a:solidFill>
                                <a:schemeClr val="tx1"/>
                              </a:solidFill>
                              <a:latin typeface="Cambria Math"/>
                            </a:rPr>
                            <m:t>—</m:t>
                          </m:r>
                        </m:lim>
                      </m:limUpp>
                      <m:r>
                        <a:rPr lang="zh-CN" altLang="en-US">
                          <a:solidFill>
                            <a:schemeClr val="tx1"/>
                          </a:solidFill>
                          <a:latin typeface="Cambria Math"/>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a:rPr>
                            <m:t>𝑅</m:t>
                          </m:r>
                        </m:e>
                        <m:sub>
                          <m:r>
                            <a:rPr lang="zh-CN" altLang="en-US" i="1">
                              <a:solidFill>
                                <a:schemeClr val="tx1"/>
                              </a:solidFill>
                              <a:latin typeface="Cambria Math"/>
                            </a:rPr>
                            <m:t>𝑓</m:t>
                          </m:r>
                        </m:sub>
                      </m:sSub>
                      <m:r>
                        <a:rPr lang="zh-CN" altLang="en-US">
                          <a:solidFill>
                            <a:schemeClr val="tx1"/>
                          </a:solidFill>
                          <a:latin typeface="Cambria Math"/>
                        </a:rPr>
                        <m:t>+</m:t>
                      </m:r>
                      <m:r>
                        <a:rPr lang="zh-CN" altLang="en-US" i="1">
                          <a:solidFill>
                            <a:schemeClr val="tx1"/>
                          </a:solidFill>
                          <a:latin typeface="Cambria Math"/>
                        </a:rPr>
                        <m:t>𝛽</m:t>
                      </m:r>
                      <m:r>
                        <a:rPr lang="zh-CN" altLang="en-US">
                          <a:solidFill>
                            <a:schemeClr val="tx1"/>
                          </a:solidFill>
                          <a:latin typeface="Cambria Math"/>
                        </a:rPr>
                        <m:t>⋅</m:t>
                      </m:r>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a:rPr>
                                <m:t>𝑅</m:t>
                              </m:r>
                            </m:e>
                            <m:sub>
                              <m:r>
                                <a:rPr lang="zh-CN" altLang="en-US" i="1">
                                  <a:solidFill>
                                    <a:schemeClr val="tx1"/>
                                  </a:solidFill>
                                  <a:latin typeface="Cambria Math"/>
                                </a:rPr>
                                <m:t>𝑚</m:t>
                              </m:r>
                            </m:sub>
                          </m:sSub>
                          <m:r>
                            <a:rPr lang="zh-CN" altLang="en-US">
                              <a:solidFill>
                                <a:schemeClr val="tx1"/>
                              </a:solidFill>
                              <a:latin typeface="Cambria Math"/>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a:rPr>
                                <m:t>𝑅</m:t>
                              </m:r>
                            </m:e>
                            <m:sub>
                              <m:r>
                                <a:rPr lang="zh-CN" altLang="en-US" i="1">
                                  <a:solidFill>
                                    <a:schemeClr val="tx1"/>
                                  </a:solidFill>
                                  <a:latin typeface="Cambria Math"/>
                                </a:rPr>
                                <m:t>𝑓</m:t>
                              </m:r>
                            </m:sub>
                          </m:sSub>
                        </m:e>
                      </m:d>
                    </m:oMath>
                  </m:oMathPara>
                </a14:m>
                <a:endParaRPr lang="en-US" altLang="zh-CN" dirty="0">
                  <a:solidFill>
                    <a:schemeClr val="tx1"/>
                  </a:solidFill>
                </a:endParaRPr>
              </a:p>
              <a:p>
                <a:pPr algn="just">
                  <a:lnSpc>
                    <a:spcPct val="200000"/>
                  </a:lnSpc>
                </a:pPr>
                <a:r>
                  <a:rPr lang="zh-CN" altLang="en-US" dirty="0">
                    <a:solidFill>
                      <a:schemeClr val="tx1"/>
                    </a:solidFill>
                    <a:latin typeface="微软雅黑" pitchFamily="34" charset="-122"/>
                    <a:ea typeface="微软雅黑" pitchFamily="34" charset="-122"/>
                  </a:rPr>
                  <a:t>     其中，</a:t>
                </a:r>
                <a14:m>
                  <m:oMath xmlns:m="http://schemas.openxmlformats.org/officeDocument/2006/math">
                    <m:limUpp>
                      <m:limUppPr>
                        <m:ctrlPr>
                          <a:rPr lang="zh-CN" altLang="en-US" i="1">
                            <a:solidFill>
                              <a:schemeClr val="tx1"/>
                            </a:solidFill>
                            <a:latin typeface="Cambria Math" panose="02040503050406030204" pitchFamily="18" charset="0"/>
                          </a:rPr>
                        </m:ctrlPr>
                      </m:limUpp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a:rPr>
                              <m:t>𝑅</m:t>
                            </m:r>
                          </m:e>
                          <m:sub>
                            <m:r>
                              <a:rPr lang="en-US" altLang="zh-CN" i="1">
                                <a:solidFill>
                                  <a:schemeClr val="tx1"/>
                                </a:solidFill>
                                <a:latin typeface="Cambria Math"/>
                              </a:rPr>
                              <m:t>𝑖</m:t>
                            </m:r>
                          </m:sub>
                        </m:sSub>
                      </m:e>
                      <m:lim>
                        <m:r>
                          <a:rPr lang="zh-CN" altLang="en-US">
                            <a:solidFill>
                              <a:schemeClr val="tx1"/>
                            </a:solidFill>
                            <a:latin typeface="Cambria Math"/>
                          </a:rPr>
                          <m:t>—</m:t>
                        </m:r>
                      </m:lim>
                    </m:limUpp>
                  </m:oMath>
                </a14:m>
                <a:r>
                  <a:rPr lang="zh-CN" altLang="en-US" dirty="0">
                    <a:solidFill>
                      <a:schemeClr val="tx1"/>
                    </a:solidFill>
                    <a:latin typeface="微软雅黑" pitchFamily="34" charset="-122"/>
                    <a:ea typeface="微软雅黑" pitchFamily="34" charset="-122"/>
                  </a:rPr>
                  <a:t> 表示预期收益率，</a:t>
                </a:r>
                <a14:m>
                  <m:oMath xmlns:m="http://schemas.openxmlformats.org/officeDocument/2006/math">
                    <m:r>
                      <a:rPr lang="zh-CN" altLang="en-US" i="1">
                        <a:solidFill>
                          <a:schemeClr val="tx1"/>
                        </a:solidFill>
                        <a:latin typeface="Cambria Math"/>
                      </a:rPr>
                      <m:t>𝛽</m:t>
                    </m:r>
                  </m:oMath>
                </a14:m>
                <a:r>
                  <a:rPr lang="zh-CN" altLang="en-US" dirty="0">
                    <a:solidFill>
                      <a:schemeClr val="tx1"/>
                    </a:solidFill>
                    <a:latin typeface="微软雅黑" pitchFamily="34" charset="-122"/>
                    <a:ea typeface="微软雅黑" pitchFamily="34" charset="-122"/>
                  </a:rPr>
                  <a:t>表示资产风险程度，</a:t>
                </a:r>
                <a14:m>
                  <m:oMath xmlns:m="http://schemas.openxmlformats.org/officeDocument/2006/math">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a:rPr>
                          <m:t>𝑅</m:t>
                        </m:r>
                      </m:e>
                      <m:sub>
                        <m:r>
                          <a:rPr lang="zh-CN" altLang="en-US" i="1">
                            <a:solidFill>
                              <a:schemeClr val="tx1"/>
                            </a:solidFill>
                            <a:latin typeface="Cambria Math"/>
                          </a:rPr>
                          <m:t>𝑚</m:t>
                        </m:r>
                      </m:sub>
                    </m:sSub>
                    <m:r>
                      <a:rPr lang="zh-CN" altLang="en-US">
                        <a:solidFill>
                          <a:schemeClr val="tx1"/>
                        </a:solidFill>
                        <a:latin typeface="Cambria Math"/>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a:rPr>
                          <m:t>𝑅</m:t>
                        </m:r>
                      </m:e>
                      <m:sub>
                        <m:r>
                          <a:rPr lang="zh-CN" altLang="en-US" i="1">
                            <a:solidFill>
                              <a:schemeClr val="tx1"/>
                            </a:solidFill>
                            <a:latin typeface="Cambria Math"/>
                          </a:rPr>
                          <m:t>𝑓</m:t>
                        </m:r>
                      </m:sub>
                    </m:sSub>
                  </m:oMath>
                </a14:m>
                <a:r>
                  <a:rPr lang="zh-CN" altLang="en-US" dirty="0">
                    <a:solidFill>
                      <a:schemeClr val="tx1"/>
                    </a:solidFill>
                    <a:latin typeface="微软雅黑" pitchFamily="34" charset="-122"/>
                    <a:ea typeface="微软雅黑" pitchFamily="34" charset="-122"/>
                  </a:rPr>
                  <a:t>表示风险溢价</a:t>
                </a:r>
                <a:endParaRPr lang="en-US" altLang="zh-CN" dirty="0">
                  <a:solidFill>
                    <a:schemeClr val="tx1"/>
                  </a:solidFill>
                  <a:latin typeface="微软雅黑" pitchFamily="34" charset="-122"/>
                  <a:ea typeface="微软雅黑" pitchFamily="34" charset="-122"/>
                </a:endParaRPr>
              </a:p>
              <a:p>
                <a:pPr marL="285750" indent="-285750" algn="just">
                  <a:lnSpc>
                    <a:spcPct val="200000"/>
                  </a:lnSpc>
                  <a:buFont typeface="Arial" pitchFamily="34" charset="0"/>
                  <a:buChar char="•"/>
                </a:pPr>
                <a:r>
                  <a:rPr lang="zh-CN" altLang="en-US" dirty="0">
                    <a:solidFill>
                      <a:schemeClr val="tx1"/>
                    </a:solidFill>
                    <a:latin typeface="微软雅黑" pitchFamily="34" charset="-122"/>
                    <a:ea typeface="微软雅黑" pitchFamily="34" charset="-122"/>
                  </a:rPr>
                  <a:t>设超额收益率为</a:t>
                </a:r>
                <a14:m>
                  <m:oMath xmlns:m="http://schemas.openxmlformats.org/officeDocument/2006/math">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a:rPr>
                          <m:t>𝛼</m:t>
                        </m:r>
                      </m:e>
                      <m:sub>
                        <m:r>
                          <m:rPr>
                            <m:nor/>
                          </m:rPr>
                          <a:rPr lang="zh-CN" altLang="en-US" i="1">
                            <a:solidFill>
                              <a:schemeClr val="tx1"/>
                            </a:solidFill>
                            <a:latin typeface="Times New Roman" pitchFamily="18" charset="0"/>
                            <a:cs typeface="Times New Roman" pitchFamily="18" charset="0"/>
                          </a:rPr>
                          <m:t>i</m:t>
                        </m:r>
                      </m:sub>
                    </m:sSub>
                  </m:oMath>
                </a14:m>
                <a:r>
                  <a:rPr lang="zh-CN" altLang="en-US" dirty="0">
                    <a:solidFill>
                      <a:schemeClr val="tx1"/>
                    </a:solidFill>
                    <a:latin typeface="微软雅黑" pitchFamily="34" charset="-122"/>
                    <a:ea typeface="微软雅黑" pitchFamily="34" charset="-122"/>
                  </a:rPr>
                  <a:t>，表示独立于系统性风险之外的额外收益，则有</a:t>
                </a:r>
                <a:endParaRPr lang="en-US" altLang="zh-CN" dirty="0">
                  <a:solidFill>
                    <a:schemeClr val="tx1"/>
                  </a:solidFill>
                  <a:latin typeface="微软雅黑" pitchFamily="34" charset="-122"/>
                  <a:ea typeface="微软雅黑" pitchFamily="34" charset="-122"/>
                </a:endParaRPr>
              </a:p>
              <a:p>
                <a:pPr algn="just">
                  <a:lnSpc>
                    <a:spcPct val="200000"/>
                  </a:lnSpc>
                </a:pPr>
                <a14:m>
                  <m:oMathPara xmlns:m="http://schemas.openxmlformats.org/officeDocument/2006/math">
                    <m:oMathParaPr>
                      <m:jc m:val="centerGroup"/>
                    </m:oMathParaPr>
                    <m:oMath xmlns:m="http://schemas.openxmlformats.org/officeDocument/2006/math">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a:rPr>
                            <m:t>𝛼</m:t>
                          </m:r>
                        </m:e>
                        <m:sub>
                          <m:r>
                            <m:rPr>
                              <m:nor/>
                            </m:rPr>
                            <a:rPr lang="zh-CN" altLang="en-US" i="1">
                              <a:solidFill>
                                <a:schemeClr val="tx1"/>
                              </a:solidFill>
                            </a:rPr>
                            <m:t>i</m:t>
                          </m:r>
                        </m:sub>
                      </m:sSub>
                      <m:r>
                        <a:rPr lang="zh-CN" altLang="en-US">
                          <a:solidFill>
                            <a:schemeClr val="tx1"/>
                          </a:solidFill>
                          <a:latin typeface="Cambria Math"/>
                        </a:rPr>
                        <m:t>=</m:t>
                      </m:r>
                      <m:limUpp>
                        <m:limUppPr>
                          <m:ctrlPr>
                            <a:rPr lang="zh-CN" altLang="en-US" i="1">
                              <a:solidFill>
                                <a:schemeClr val="tx1"/>
                              </a:solidFill>
                              <a:latin typeface="Cambria Math" panose="02040503050406030204" pitchFamily="18" charset="0"/>
                            </a:rPr>
                          </m:ctrlPr>
                        </m:limUppPr>
                        <m:e>
                          <m:sSub>
                            <m:sSubPr>
                              <m:ctrlPr>
                                <a:rPr lang="zh-CN" altLang="en-US" i="1">
                                  <a:solidFill>
                                    <a:schemeClr val="tx1"/>
                                  </a:solidFill>
                                  <a:latin typeface="Cambria Math" panose="02040503050406030204" pitchFamily="18" charset="0"/>
                                </a:rPr>
                              </m:ctrlPr>
                            </m:sSubPr>
                            <m:e>
                              <m:r>
                                <m:rPr>
                                  <m:nor/>
                                </m:rPr>
                                <a:rPr lang="zh-CN" altLang="en-US" i="1">
                                  <a:solidFill>
                                    <a:schemeClr val="tx1"/>
                                  </a:solidFill>
                                </a:rPr>
                                <m:t>r</m:t>
                              </m:r>
                            </m:e>
                            <m:sub>
                              <m:r>
                                <a:rPr lang="zh-CN" altLang="en-US" i="1">
                                  <a:solidFill>
                                    <a:schemeClr val="tx1"/>
                                  </a:solidFill>
                                  <a:latin typeface="Cambria Math"/>
                                </a:rPr>
                                <m:t>𝑖</m:t>
                              </m:r>
                            </m:sub>
                          </m:sSub>
                        </m:e>
                        <m:lim>
                          <m:r>
                            <a:rPr lang="zh-CN" altLang="en-US">
                              <a:solidFill>
                                <a:schemeClr val="tx1"/>
                              </a:solidFill>
                              <a:latin typeface="Cambria Math"/>
                            </a:rPr>
                            <m:t>—</m:t>
                          </m:r>
                        </m:lim>
                      </m:limUpp>
                      <m:r>
                        <a:rPr lang="zh-CN" altLang="en-US">
                          <a:solidFill>
                            <a:schemeClr val="tx1"/>
                          </a:solidFill>
                          <a:latin typeface="Cambria Math"/>
                        </a:rPr>
                        <m:t>−</m:t>
                      </m:r>
                      <m:d>
                        <m:dPr>
                          <m:begChr m:val="["/>
                          <m:end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a:rPr>
                                <m:t>𝑟</m:t>
                              </m:r>
                            </m:e>
                            <m:sub>
                              <m:r>
                                <a:rPr lang="zh-CN" altLang="en-US" i="1">
                                  <a:solidFill>
                                    <a:schemeClr val="tx1"/>
                                  </a:solidFill>
                                  <a:latin typeface="Cambria Math"/>
                                </a:rPr>
                                <m:t>𝑓</m:t>
                              </m:r>
                            </m:sub>
                          </m:sSub>
                          <m:r>
                            <a:rPr lang="zh-CN" altLang="en-US">
                              <a:solidFill>
                                <a:schemeClr val="tx1"/>
                              </a:solidFill>
                              <a:latin typeface="Cambria Math"/>
                            </a:rPr>
                            <m:t>+</m:t>
                          </m:r>
                          <m:r>
                            <a:rPr lang="zh-CN" altLang="en-US" i="1">
                              <a:solidFill>
                                <a:schemeClr val="tx1"/>
                              </a:solidFill>
                              <a:latin typeface="Cambria Math"/>
                            </a:rPr>
                            <m:t>𝛽</m:t>
                          </m:r>
                          <m:r>
                            <a:rPr lang="zh-CN" altLang="en-US">
                              <a:solidFill>
                                <a:schemeClr val="tx1"/>
                              </a:solidFill>
                              <a:latin typeface="Cambria Math"/>
                            </a:rPr>
                            <m:t>⋅</m:t>
                          </m:r>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a:rPr>
                                    <m:t>𝑟</m:t>
                                  </m:r>
                                </m:e>
                                <m:sub>
                                  <m:r>
                                    <a:rPr lang="zh-CN" altLang="en-US" i="1">
                                      <a:solidFill>
                                        <a:schemeClr val="tx1"/>
                                      </a:solidFill>
                                      <a:latin typeface="Cambria Math"/>
                                    </a:rPr>
                                    <m:t>𝑚</m:t>
                                  </m:r>
                                </m:sub>
                              </m:sSub>
                              <m:r>
                                <a:rPr lang="zh-CN" altLang="en-US">
                                  <a:solidFill>
                                    <a:schemeClr val="tx1"/>
                                  </a:solidFill>
                                  <a:latin typeface="Cambria Math"/>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a:rPr>
                                    <m:t>𝑟</m:t>
                                  </m:r>
                                </m:e>
                                <m:sub>
                                  <m:r>
                                    <a:rPr lang="zh-CN" altLang="en-US" i="1">
                                      <a:solidFill>
                                        <a:schemeClr val="tx1"/>
                                      </a:solidFill>
                                      <a:latin typeface="Cambria Math"/>
                                    </a:rPr>
                                    <m:t>𝑓</m:t>
                                  </m:r>
                                </m:sub>
                              </m:sSub>
                            </m:e>
                          </m:d>
                        </m:e>
                      </m:d>
                    </m:oMath>
                  </m:oMathPara>
                </a14:m>
                <a:endParaRPr lang="en-US" altLang="zh-CN" dirty="0">
                  <a:solidFill>
                    <a:schemeClr val="tx1"/>
                  </a:solidFill>
                  <a:latin typeface="微软雅黑" pitchFamily="34" charset="-122"/>
                  <a:ea typeface="微软雅黑" pitchFamily="34" charset="-122"/>
                </a:endParaRPr>
              </a:p>
              <a:p>
                <a:pPr algn="just">
                  <a:lnSpc>
                    <a:spcPct val="200000"/>
                  </a:lnSpc>
                </a:pPr>
                <a:r>
                  <a:rPr lang="zh-CN" altLang="en-US" dirty="0">
                    <a:solidFill>
                      <a:schemeClr val="tx1"/>
                    </a:solidFill>
                    <a:latin typeface="微软雅黑" pitchFamily="34" charset="-122"/>
                    <a:ea typeface="微软雅黑" pitchFamily="34" charset="-122"/>
                  </a:rPr>
                  <a:t>     等式右边第一项为证券 </a:t>
                </a:r>
                <a:r>
                  <a:rPr lang="en-US" altLang="zh-CN" b="1" i="1" dirty="0">
                    <a:solidFill>
                      <a:schemeClr val="tx1"/>
                    </a:solidFill>
                    <a:latin typeface="Times New Roman" pitchFamily="18" charset="0"/>
                    <a:ea typeface="微软雅黑" pitchFamily="34" charset="-122"/>
                    <a:cs typeface="Times New Roman" pitchFamily="18" charset="0"/>
                  </a:rPr>
                  <a:t>i </a:t>
                </a:r>
                <a:r>
                  <a:rPr lang="zh-CN" altLang="en-US" dirty="0">
                    <a:solidFill>
                      <a:schemeClr val="tx1"/>
                    </a:solidFill>
                    <a:latin typeface="微软雅黑" pitchFamily="34" charset="-122"/>
                    <a:ea typeface="微软雅黑" pitchFamily="34" charset="-122"/>
                  </a:rPr>
                  <a:t>的平均收益率，第二项为市场收益</a:t>
                </a:r>
                <a:r>
                  <a:rPr lang="en-US" altLang="zh-CN" dirty="0">
                    <a:solidFill>
                      <a:schemeClr val="tx1"/>
                    </a:solidFill>
                    <a:latin typeface="微软雅黑" pitchFamily="34" charset="-122"/>
                    <a:ea typeface="微软雅黑" pitchFamily="34" charset="-122"/>
                  </a:rPr>
                  <a:t>Beta</a:t>
                </a:r>
                <a:r>
                  <a:rPr lang="zh-CN" altLang="en-US" dirty="0">
                    <a:solidFill>
                      <a:schemeClr val="tx1"/>
                    </a:solidFill>
                    <a:latin typeface="微软雅黑" pitchFamily="34" charset="-122"/>
                    <a:ea typeface="微软雅黑" pitchFamily="34" charset="-122"/>
                  </a:rPr>
                  <a:t>，两者  </a:t>
                </a:r>
                <a:endParaRPr lang="en-US" altLang="zh-CN" dirty="0">
                  <a:solidFill>
                    <a:schemeClr val="tx1"/>
                  </a:solidFill>
                  <a:latin typeface="微软雅黑" pitchFamily="34" charset="-122"/>
                  <a:ea typeface="微软雅黑" pitchFamily="34" charset="-122"/>
                </a:endParaRPr>
              </a:p>
              <a:p>
                <a:pPr algn="just">
                  <a:lnSpc>
                    <a:spcPct val="200000"/>
                  </a:lnSpc>
                </a:pPr>
                <a:r>
                  <a:rPr lang="en-US" altLang="zh-CN" dirty="0">
                    <a:solidFill>
                      <a:schemeClr val="tx1"/>
                    </a:solidFill>
                    <a:latin typeface="微软雅黑" pitchFamily="34" charset="-122"/>
                    <a:ea typeface="微软雅黑" pitchFamily="34" charset="-122"/>
                  </a:rPr>
                  <a:t>     </a:t>
                </a:r>
                <a:r>
                  <a:rPr lang="zh-CN" altLang="en-US" dirty="0">
                    <a:solidFill>
                      <a:schemeClr val="tx1"/>
                    </a:solidFill>
                    <a:latin typeface="微软雅黑" pitchFamily="34" charset="-122"/>
                    <a:ea typeface="微软雅黑" pitchFamily="34" charset="-122"/>
                  </a:rPr>
                  <a:t>之差就是证券 </a:t>
                </a:r>
                <a:r>
                  <a:rPr lang="en-US" altLang="zh-CN" b="1" i="1" dirty="0">
                    <a:solidFill>
                      <a:schemeClr val="tx1"/>
                    </a:solidFill>
                    <a:latin typeface="Times New Roman" pitchFamily="18" charset="0"/>
                    <a:ea typeface="微软雅黑" pitchFamily="34" charset="-122"/>
                    <a:cs typeface="Times New Roman" pitchFamily="18" charset="0"/>
                  </a:rPr>
                  <a:t>i </a:t>
                </a:r>
                <a:r>
                  <a:rPr lang="zh-CN" altLang="en-US" dirty="0">
                    <a:solidFill>
                      <a:schemeClr val="tx1"/>
                    </a:solidFill>
                    <a:latin typeface="微软雅黑" pitchFamily="34" charset="-122"/>
                    <a:ea typeface="微软雅黑" pitchFamily="34" charset="-122"/>
                  </a:rPr>
                  <a:t>的</a:t>
                </a:r>
                <a:r>
                  <a:rPr lang="zh-CN" altLang="en-US" dirty="0">
                    <a:solidFill>
                      <a:srgbClr val="FF0000"/>
                    </a:solidFill>
                    <a:latin typeface="微软雅黑" pitchFamily="34" charset="-122"/>
                    <a:ea typeface="微软雅黑" pitchFamily="34" charset="-122"/>
                  </a:rPr>
                  <a:t>“超额收益</a:t>
                </a:r>
                <a:r>
                  <a:rPr lang="en-US" altLang="zh-CN" dirty="0">
                    <a:solidFill>
                      <a:srgbClr val="FF0000"/>
                    </a:solidFill>
                    <a:latin typeface="微软雅黑" pitchFamily="34" charset="-122"/>
                    <a:ea typeface="微软雅黑" pitchFamily="34" charset="-122"/>
                  </a:rPr>
                  <a:t>Alpha</a:t>
                </a:r>
                <a:r>
                  <a:rPr lang="zh-CN" altLang="en-US" dirty="0">
                    <a:solidFill>
                      <a:srgbClr val="FF0000"/>
                    </a:solidFill>
                    <a:latin typeface="微软雅黑" pitchFamily="34" charset="-122"/>
                    <a:ea typeface="微软雅黑" pitchFamily="34" charset="-122"/>
                  </a:rPr>
                  <a:t>”</a:t>
                </a:r>
                <a:r>
                  <a:rPr lang="zh-CN" altLang="en-US" dirty="0">
                    <a:solidFill>
                      <a:schemeClr val="tx1"/>
                    </a:solidFill>
                    <a:latin typeface="微软雅黑" pitchFamily="34" charset="-122"/>
                    <a:ea typeface="微软雅黑" pitchFamily="34" charset="-122"/>
                  </a:rPr>
                  <a:t>。</a:t>
                </a:r>
                <a:endParaRPr lang="en-US" altLang="zh-CN" dirty="0">
                  <a:solidFill>
                    <a:schemeClr val="tx1"/>
                  </a:solidFill>
                  <a:latin typeface="微软雅黑" pitchFamily="34" charset="-122"/>
                  <a:ea typeface="微软雅黑" pitchFamily="34" charset="-122"/>
                </a:endParaRPr>
              </a:p>
            </p:txBody>
          </p:sp>
        </mc:Choice>
        <mc:Fallback xmlns="">
          <p:sp>
            <p:nvSpPr>
              <p:cNvPr id="13" name="矩形 12"/>
              <p:cNvSpPr>
                <a:spLocks noRot="1" noChangeAspect="1" noMove="1" noResize="1" noEditPoints="1" noAdjustHandles="1" noChangeArrowheads="1" noChangeShapeType="1" noTextEdit="1"/>
              </p:cNvSpPr>
              <p:nvPr/>
            </p:nvSpPr>
            <p:spPr>
              <a:xfrm>
                <a:off x="2279576" y="1196752"/>
                <a:ext cx="9327538" cy="4968552"/>
              </a:xfrm>
              <a:prstGeom prst="rect">
                <a:avLst/>
              </a:prstGeom>
              <a:blipFill rotWithShape="0">
                <a:blip r:embed="rId2"/>
                <a:stretch>
                  <a:fillRect l="-45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99187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4020065" y="276402"/>
            <a:ext cx="5679679" cy="576064"/>
          </a:xfrm>
          <a:prstGeom prst="rect">
            <a:avLst/>
          </a:prstGeom>
          <a:solidFill>
            <a:srgbClr val="002060"/>
          </a:solidFill>
        </p:spPr>
        <p:txBody>
          <a:bodyPr/>
          <a:lstStyle>
            <a:lvl1pPr algn="r" defTabSz="914400" rtl="0" eaLnBrk="1" latinLnBrk="0" hangingPunct="1">
              <a:spcBef>
                <a:spcPct val="0"/>
              </a:spcBef>
              <a:buNone/>
              <a:defRPr lang="zh-CN" altLang="en-US" sz="1800" kern="1200" dirty="0">
                <a:solidFill>
                  <a:schemeClr val="bg1"/>
                </a:solidFill>
                <a:latin typeface="+mn-lt"/>
                <a:ea typeface="+mn-ea"/>
                <a:cs typeface="+mn-cs"/>
              </a:defRPr>
            </a:lvl1pPr>
          </a:lstStyle>
          <a:p>
            <a:pPr algn="just"/>
            <a:r>
              <a:rPr lang="zh-CN" altLang="en-US" sz="3600" dirty="0" smtClean="0"/>
              <a:t>第一节  量化投资发展概述</a:t>
            </a:r>
            <a:endParaRPr lang="zh-CN" altLang="en-US" sz="3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329" y="1935891"/>
            <a:ext cx="9057154" cy="3336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2267329" y="5636987"/>
            <a:ext cx="9057154" cy="922020"/>
          </a:xfrm>
          <a:prstGeom prst="rect">
            <a:avLst/>
          </a:prstGeom>
        </p:spPr>
        <p:txBody>
          <a:bodyPr wrap="square">
            <a:spAutoFit/>
          </a:bodyPr>
          <a:lstStyle/>
          <a:p>
            <a:pPr marL="285750" indent="-285750">
              <a:buFont typeface="Wingdings" panose="05000000000000000000" pitchFamily="2" charset="2"/>
              <a:buChar char="Ø"/>
            </a:pPr>
            <a:r>
              <a:rPr lang="zh-CN" altLang="en-US" dirty="0"/>
              <a:t>  量化投资就是将人的投资思想规则化、变量化、模型化，形成一整套完整、科量化的</a:t>
            </a:r>
            <a:r>
              <a:rPr lang="zh-CN" altLang="en-US" dirty="0">
                <a:solidFill>
                  <a:srgbClr val="FF0000"/>
                </a:solidFill>
              </a:rPr>
              <a:t>操作思路</a:t>
            </a:r>
            <a:r>
              <a:rPr lang="zh-CN" altLang="en-US" dirty="0"/>
              <a:t>，这套操作思路可以用历史数据加以分析验证，并在交易的执行阶段可以选择使用计算机自动执行</a:t>
            </a:r>
            <a:endParaRPr lang="en-US" altLang="zh-CN" dirty="0"/>
          </a:p>
        </p:txBody>
      </p:sp>
      <p:sp>
        <p:nvSpPr>
          <p:cNvPr id="2" name="文本框 1"/>
          <p:cNvSpPr txBox="1"/>
          <p:nvPr/>
        </p:nvSpPr>
        <p:spPr>
          <a:xfrm>
            <a:off x="1713471" y="1217255"/>
            <a:ext cx="3416320" cy="523220"/>
          </a:xfrm>
          <a:prstGeom prst="rect">
            <a:avLst/>
          </a:prstGeom>
          <a:noFill/>
        </p:spPr>
        <p:txBody>
          <a:bodyPr wrap="none" rtlCol="0">
            <a:spAutoFit/>
          </a:bodyPr>
          <a:lstStyle/>
          <a:p>
            <a:r>
              <a:rPr lang="zh-CN" altLang="en-US" sz="2800" b="1" dirty="0" smtClean="0"/>
              <a:t>一、什么是量化投资</a:t>
            </a:r>
            <a:endParaRPr lang="zh-CN" altLang="en-US" sz="28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smtClean="0"/>
              <a:t>3</a:t>
            </a:r>
            <a:r>
              <a:rPr lang="zh-CN" altLang="en-US" sz="2000" dirty="0" smtClean="0"/>
              <a:t>、</a:t>
            </a:r>
            <a:r>
              <a:rPr lang="en-US" altLang="zh-CN" sz="2000" dirty="0" smtClean="0"/>
              <a:t>Alpha</a:t>
            </a:r>
            <a:r>
              <a:rPr lang="zh-CN" altLang="zh-CN" sz="2000" dirty="0"/>
              <a:t>策略的基本原理</a:t>
            </a:r>
            <a:endParaRPr lang="zh-CN" altLang="en-US" sz="2000" dirty="0"/>
          </a:p>
        </p:txBody>
      </p:sp>
      <p:sp>
        <p:nvSpPr>
          <p:cNvPr id="4" name="矩形 3"/>
          <p:cNvSpPr/>
          <p:nvPr/>
        </p:nvSpPr>
        <p:spPr>
          <a:xfrm>
            <a:off x="2135560" y="1161619"/>
            <a:ext cx="9776024" cy="369332"/>
          </a:xfrm>
          <a:prstGeom prst="rect">
            <a:avLst/>
          </a:prstGeom>
        </p:spPr>
        <p:txBody>
          <a:bodyPr wrap="square">
            <a:spAutoFit/>
          </a:bodyPr>
          <a:lstStyle/>
          <a:p>
            <a:r>
              <a:rPr lang="zh-CN" altLang="zh-CN" b="1" dirty="0"/>
              <a:t>任意投资组合收益都可以分解为市场收益和超额收益。股票收益率</a:t>
            </a:r>
            <a:r>
              <a:rPr lang="en-US" altLang="zh-CN" b="1" dirty="0"/>
              <a:t>R</a:t>
            </a:r>
            <a:r>
              <a:rPr lang="zh-CN" altLang="zh-CN" b="1" dirty="0"/>
              <a:t>是由两部分构成的</a:t>
            </a:r>
            <a:r>
              <a:rPr lang="en-US" altLang="zh-CN" b="1" dirty="0"/>
              <a:t>:</a:t>
            </a:r>
            <a:endParaRPr lang="zh-CN" altLang="zh-CN" b="1"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449" y="1947535"/>
            <a:ext cx="1656184" cy="432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0201" y="2492896"/>
            <a:ext cx="6120680" cy="2376264"/>
          </a:xfrm>
          <a:prstGeom prst="rect">
            <a:avLst/>
          </a:prstGeom>
          <a:noFill/>
        </p:spPr>
      </p:pic>
      <p:sp>
        <p:nvSpPr>
          <p:cNvPr id="7" name="矩形 6"/>
          <p:cNvSpPr/>
          <p:nvPr/>
        </p:nvSpPr>
        <p:spPr>
          <a:xfrm>
            <a:off x="2135560" y="5280761"/>
            <a:ext cx="9693975" cy="923330"/>
          </a:xfrm>
          <a:prstGeom prst="rect">
            <a:avLst/>
          </a:prstGeom>
        </p:spPr>
        <p:txBody>
          <a:bodyPr wrap="square">
            <a:spAutoFit/>
          </a:bodyPr>
          <a:lstStyle/>
          <a:p>
            <a:r>
              <a:rPr lang="en-US" altLang="zh-CN" dirty="0"/>
              <a:t>      </a:t>
            </a:r>
            <a:r>
              <a:rPr lang="en-US" altLang="zh-CN" dirty="0" err="1"/>
              <a:t>AlPha</a:t>
            </a:r>
            <a:r>
              <a:rPr lang="zh-CN" altLang="zh-CN" dirty="0"/>
              <a:t>策略就是通过衍生品</a:t>
            </a:r>
            <a:r>
              <a:rPr lang="en-US" altLang="zh-CN" dirty="0"/>
              <a:t>(</a:t>
            </a:r>
            <a:r>
              <a:rPr lang="zh-CN" altLang="zh-CN" dirty="0"/>
              <a:t>如股指期货、互换等</a:t>
            </a:r>
            <a:r>
              <a:rPr lang="en-US" altLang="zh-CN" dirty="0"/>
              <a:t>)</a:t>
            </a:r>
            <a:r>
              <a:rPr lang="zh-CN" altLang="zh-CN" dirty="0"/>
              <a:t>剥离或降低资产组合含有的</a:t>
            </a:r>
            <a:r>
              <a:rPr lang="en-US" altLang="zh-CN" dirty="0"/>
              <a:t>Beta, </a:t>
            </a:r>
            <a:r>
              <a:rPr lang="zh-CN" altLang="zh-CN" dirty="0"/>
              <a:t>以获得与市场相关性较低的</a:t>
            </a:r>
            <a:r>
              <a:rPr lang="en-US" altLang="zh-CN" dirty="0" err="1"/>
              <a:t>AlPha</a:t>
            </a:r>
            <a:r>
              <a:rPr lang="en-US" altLang="zh-CN" dirty="0"/>
              <a:t>,</a:t>
            </a:r>
            <a:r>
              <a:rPr lang="zh-CN" altLang="zh-CN" dirty="0"/>
              <a:t>从而围绕</a:t>
            </a:r>
            <a:r>
              <a:rPr lang="en-US" altLang="zh-CN" dirty="0"/>
              <a:t>Alpha</a:t>
            </a:r>
            <a:r>
              <a:rPr lang="zh-CN" altLang="zh-CN" dirty="0"/>
              <a:t>进行投资的相关策略。</a:t>
            </a:r>
            <a:r>
              <a:rPr lang="zh-CN" altLang="zh-CN" b="1" dirty="0"/>
              <a:t>具体操作就是指买入一定的股票组合同时卖出相应份数的股指期货合约</a:t>
            </a:r>
            <a:r>
              <a:rPr lang="zh-CN" altLang="en-US" b="1" dirty="0"/>
              <a:t>。</a:t>
            </a:r>
          </a:p>
        </p:txBody>
      </p:sp>
    </p:spTree>
    <p:extLst>
      <p:ext uri="{BB962C8B-B14F-4D97-AF65-F5344CB8AC3E}">
        <p14:creationId xmlns:p14="http://schemas.microsoft.com/office/powerpoint/2010/main" val="356035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64717" y="109881"/>
            <a:ext cx="9997440" cy="738616"/>
          </a:xfrm>
        </p:spPr>
        <p:txBody>
          <a:bodyPr>
            <a:normAutofit/>
          </a:bodyPr>
          <a:lstStyle/>
          <a:p>
            <a:pPr algn="ctr"/>
            <a:r>
              <a:rPr lang="zh-CN" altLang="en-US" sz="2800" dirty="0" smtClean="0"/>
              <a:t>三、</a:t>
            </a:r>
            <a:r>
              <a:rPr lang="en-US" altLang="zh-CN" sz="2800" dirty="0" smtClean="0"/>
              <a:t>Alpha </a:t>
            </a:r>
            <a:r>
              <a:rPr lang="zh-CN" altLang="en-US" sz="2800" dirty="0" smtClean="0"/>
              <a:t>套利</a:t>
            </a:r>
            <a:r>
              <a:rPr lang="zh-CN" altLang="zh-CN" sz="2800" dirty="0" smtClean="0"/>
              <a:t>策略</a:t>
            </a:r>
            <a:r>
              <a:rPr lang="zh-CN" altLang="en-US" sz="2800" dirty="0" smtClean="0"/>
              <a:t>开发</a:t>
            </a:r>
            <a:endParaRPr lang="zh-CN" altLang="en-US" sz="2800" dirty="0"/>
          </a:p>
        </p:txBody>
      </p:sp>
      <p:graphicFrame>
        <p:nvGraphicFramePr>
          <p:cNvPr id="4" name="图示 3"/>
          <p:cNvGraphicFramePr/>
          <p:nvPr>
            <p:extLst>
              <p:ext uri="{D42A27DB-BD31-4B8C-83A1-F6EECF244321}">
                <p14:modId xmlns:p14="http://schemas.microsoft.com/office/powerpoint/2010/main" val="4177381147"/>
              </p:ext>
            </p:extLst>
          </p:nvPr>
        </p:nvGraphicFramePr>
        <p:xfrm>
          <a:off x="1991544" y="980728"/>
          <a:ext cx="7776864" cy="5688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7104112" y="4509121"/>
            <a:ext cx="2664296" cy="830997"/>
          </a:xfrm>
          <a:prstGeom prst="rect">
            <a:avLst/>
          </a:prstGeom>
          <a:noFill/>
        </p:spPr>
        <p:txBody>
          <a:bodyPr wrap="square" rtlCol="0">
            <a:spAutoFit/>
          </a:bodyPr>
          <a:lstStyle/>
          <a:p>
            <a:r>
              <a:rPr lang="en-US" altLang="zh-CN" sz="1600" b="1" dirty="0"/>
              <a:t>---------</a:t>
            </a:r>
            <a:r>
              <a:rPr lang="zh-CN" altLang="zh-CN" sz="1600" b="1" dirty="0"/>
              <a:t>惯性能量</a:t>
            </a:r>
            <a:endParaRPr lang="en-US" altLang="zh-CN" sz="1600" b="1" dirty="0"/>
          </a:p>
          <a:p>
            <a:r>
              <a:rPr lang="en-US" altLang="zh-CN" sz="1600" b="1" i="1" kern="100" dirty="0">
                <a:latin typeface="Times New Roman"/>
              </a:rPr>
              <a:t>          E=r</a:t>
            </a:r>
            <a:r>
              <a:rPr lang="en-US" altLang="zh-CN" sz="1600" b="1" i="1" kern="100" baseline="-25000" dirty="0">
                <a:latin typeface="Times New Roman"/>
              </a:rPr>
              <a:t>s</a:t>
            </a:r>
            <a:r>
              <a:rPr lang="en-US" altLang="zh-CN" sz="1600" b="1" i="1" kern="100" dirty="0">
                <a:latin typeface="Times New Roman"/>
              </a:rPr>
              <a:t>-r</a:t>
            </a:r>
            <a:r>
              <a:rPr lang="en-US" altLang="zh-CN" sz="1600" b="1" i="1" kern="100" baseline="-25000" dirty="0">
                <a:latin typeface="Times New Roman"/>
              </a:rPr>
              <a:t>f</a:t>
            </a:r>
            <a:r>
              <a:rPr lang="en-US" altLang="zh-CN" sz="1600" b="1" kern="100" baseline="-25000" dirty="0">
                <a:latin typeface="Times New Roman"/>
              </a:rPr>
              <a:t> </a:t>
            </a:r>
          </a:p>
          <a:p>
            <a:r>
              <a:rPr lang="zh-CN" altLang="en-US" sz="1600" dirty="0"/>
              <a:t>以上述几个策略为基础改进。</a:t>
            </a:r>
            <a:endParaRPr lang="zh-CN" altLang="en-US" sz="1600" b="1" dirty="0"/>
          </a:p>
        </p:txBody>
      </p:sp>
    </p:spTree>
    <p:extLst>
      <p:ext uri="{BB962C8B-B14F-4D97-AF65-F5344CB8AC3E}">
        <p14:creationId xmlns:p14="http://schemas.microsoft.com/office/powerpoint/2010/main" val="176957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smtClean="0"/>
              <a:t>1</a:t>
            </a:r>
            <a:r>
              <a:rPr lang="zh-CN" altLang="en-US" sz="2000" dirty="0" smtClean="0"/>
              <a:t>、</a:t>
            </a:r>
            <a:r>
              <a:rPr lang="en-US" altLang="zh-CN" sz="2000" dirty="0" smtClean="0"/>
              <a:t>Alpha</a:t>
            </a:r>
            <a:r>
              <a:rPr lang="zh-CN" altLang="en-US" sz="2000" dirty="0"/>
              <a:t>策略与传统投资策略的比较</a:t>
            </a:r>
          </a:p>
        </p:txBody>
      </p:sp>
      <p:sp>
        <p:nvSpPr>
          <p:cNvPr id="3" name="Oval 15"/>
          <p:cNvSpPr>
            <a:spLocks noChangeArrowheads="1"/>
          </p:cNvSpPr>
          <p:nvPr/>
        </p:nvSpPr>
        <p:spPr bwMode="auto">
          <a:xfrm>
            <a:off x="5108575" y="2322746"/>
            <a:ext cx="2058988" cy="2108200"/>
          </a:xfrm>
          <a:prstGeom prst="ellipse">
            <a:avLst/>
          </a:prstGeom>
          <a:solidFill>
            <a:srgbClr val="333399"/>
          </a:solidFill>
          <a:ln>
            <a:noFill/>
          </a:ln>
          <a:effectLst/>
          <a:extLst/>
        </p:spPr>
        <p:txBody>
          <a:bodyPr wrap="none" lIns="0" tIns="0" rIns="0" bIns="0" anchor="ct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kern="0">
              <a:solidFill>
                <a:srgbClr val="000000"/>
              </a:solidFill>
              <a:latin typeface="宋体" panose="02010600030101010101" pitchFamily="2" charset="-122"/>
            </a:endParaRPr>
          </a:p>
        </p:txBody>
      </p:sp>
      <p:sp>
        <p:nvSpPr>
          <p:cNvPr id="4" name="Rectangle 16"/>
          <p:cNvSpPr>
            <a:spLocks noChangeArrowheads="1"/>
          </p:cNvSpPr>
          <p:nvPr>
            <p:custDataLst>
              <p:tags r:id="rId1"/>
            </p:custDataLst>
          </p:nvPr>
        </p:nvSpPr>
        <p:spPr bwMode="blackWhite">
          <a:xfrm>
            <a:off x="5416550" y="2668822"/>
            <a:ext cx="145415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ctr" defTabSz="877888">
              <a:lnSpc>
                <a:spcPct val="120000"/>
              </a:lnSpc>
            </a:pPr>
            <a:r>
              <a:rPr lang="zh-CN" altLang="en-US" dirty="0">
                <a:solidFill>
                  <a:srgbClr val="FFFFFF"/>
                </a:solidFill>
                <a:latin typeface="微软雅黑" pitchFamily="34" charset="-122"/>
                <a:ea typeface="微软雅黑" pitchFamily="34" charset="-122"/>
              </a:rPr>
              <a:t>不同点</a:t>
            </a:r>
          </a:p>
        </p:txBody>
      </p:sp>
      <p:sp>
        <p:nvSpPr>
          <p:cNvPr id="5" name="Freeform 18"/>
          <p:cNvSpPr>
            <a:spLocks/>
          </p:cNvSpPr>
          <p:nvPr/>
        </p:nvSpPr>
        <p:spPr bwMode="auto">
          <a:xfrm flipV="1">
            <a:off x="2105026" y="1927077"/>
            <a:ext cx="2606675" cy="3000375"/>
          </a:xfrm>
          <a:custGeom>
            <a:avLst/>
            <a:gdLst>
              <a:gd name="T0" fmla="*/ 2147483647 w 1285"/>
              <a:gd name="T1" fmla="*/ 0 h 592"/>
              <a:gd name="T2" fmla="*/ 2147483647 w 1285"/>
              <a:gd name="T3" fmla="*/ 2147483647 h 592"/>
              <a:gd name="T4" fmla="*/ 0 w 1285"/>
              <a:gd name="T5" fmla="*/ 2147483647 h 592"/>
              <a:gd name="T6" fmla="*/ 0 60000 65536"/>
              <a:gd name="T7" fmla="*/ 0 60000 65536"/>
              <a:gd name="T8" fmla="*/ 0 60000 65536"/>
            </a:gdLst>
            <a:ahLst/>
            <a:cxnLst>
              <a:cxn ang="T6">
                <a:pos x="T0" y="T1"/>
              </a:cxn>
              <a:cxn ang="T7">
                <a:pos x="T2" y="T3"/>
              </a:cxn>
              <a:cxn ang="T8">
                <a:pos x="T4" y="T5"/>
              </a:cxn>
            </a:cxnLst>
            <a:rect l="0" t="0" r="r" b="b"/>
            <a:pathLst>
              <a:path w="1285" h="592">
                <a:moveTo>
                  <a:pt x="1285" y="0"/>
                </a:moveTo>
                <a:lnTo>
                  <a:pt x="1285" y="592"/>
                </a:lnTo>
                <a:lnTo>
                  <a:pt x="0" y="592"/>
                </a:lnTo>
              </a:path>
            </a:pathLst>
          </a:custGeom>
          <a:noFill/>
          <a:ln w="22225" cap="flat" cmpd="sng">
            <a:solidFill>
              <a:srgbClr val="002060"/>
            </a:solidFill>
            <a:prstDash val="solid"/>
            <a:round/>
            <a:headEnd type="none" w="med" len="med"/>
            <a:tailEnd type="none" w="med" len="med"/>
          </a:ln>
          <a:effectLst/>
          <a:extLst/>
        </p:spPr>
        <p:txBody>
          <a:bodyPr wrap="none" lIns="0" tIns="0" rIns="0" bIns="0" anchor="ctr"/>
          <a:lstStyle/>
          <a:p>
            <a:pPr>
              <a:defRPr/>
            </a:pPr>
            <a:endParaRPr lang="zh-CN" altLang="en-US" sz="1400" b="1" kern="0">
              <a:solidFill>
                <a:srgbClr val="000000"/>
              </a:solidFill>
              <a:latin typeface="Arial" panose="020B0604020202020204" pitchFamily="34" charset="0"/>
              <a:ea typeface="宋体" pitchFamily="2" charset="-122"/>
            </a:endParaRPr>
          </a:p>
        </p:txBody>
      </p:sp>
      <p:sp>
        <p:nvSpPr>
          <p:cNvPr id="6" name="Freeform 19"/>
          <p:cNvSpPr>
            <a:spLocks/>
          </p:cNvSpPr>
          <p:nvPr/>
        </p:nvSpPr>
        <p:spPr bwMode="auto">
          <a:xfrm flipH="1" flipV="1">
            <a:off x="7585076" y="1927077"/>
            <a:ext cx="2606675" cy="3000375"/>
          </a:xfrm>
          <a:custGeom>
            <a:avLst/>
            <a:gdLst>
              <a:gd name="T0" fmla="*/ 2147483647 w 1285"/>
              <a:gd name="T1" fmla="*/ 0 h 592"/>
              <a:gd name="T2" fmla="*/ 2147483647 w 1285"/>
              <a:gd name="T3" fmla="*/ 2147483647 h 592"/>
              <a:gd name="T4" fmla="*/ 0 w 1285"/>
              <a:gd name="T5" fmla="*/ 2147483647 h 592"/>
              <a:gd name="T6" fmla="*/ 0 60000 65536"/>
              <a:gd name="T7" fmla="*/ 0 60000 65536"/>
              <a:gd name="T8" fmla="*/ 0 60000 65536"/>
            </a:gdLst>
            <a:ahLst/>
            <a:cxnLst>
              <a:cxn ang="T6">
                <a:pos x="T0" y="T1"/>
              </a:cxn>
              <a:cxn ang="T7">
                <a:pos x="T2" y="T3"/>
              </a:cxn>
              <a:cxn ang="T8">
                <a:pos x="T4" y="T5"/>
              </a:cxn>
            </a:cxnLst>
            <a:rect l="0" t="0" r="r" b="b"/>
            <a:pathLst>
              <a:path w="1285" h="592">
                <a:moveTo>
                  <a:pt x="1285" y="0"/>
                </a:moveTo>
                <a:lnTo>
                  <a:pt x="1285" y="592"/>
                </a:lnTo>
                <a:lnTo>
                  <a:pt x="0" y="592"/>
                </a:lnTo>
              </a:path>
            </a:pathLst>
          </a:custGeom>
          <a:noFill/>
          <a:ln w="22225" cap="flat" cmpd="sng">
            <a:solidFill>
              <a:srgbClr val="002060"/>
            </a:solidFill>
            <a:prstDash val="solid"/>
            <a:round/>
            <a:headEnd type="none" w="med" len="med"/>
            <a:tailEnd type="none" w="med" len="med"/>
          </a:ln>
          <a:effectLst/>
          <a:extLst/>
        </p:spPr>
        <p:txBody>
          <a:bodyPr wrap="none" lIns="0" tIns="0" rIns="0" bIns="0" anchor="ctr"/>
          <a:lstStyle/>
          <a:p>
            <a:endParaRPr lang="zh-CN" altLang="en-US" sz="1400" b="1" kern="0">
              <a:solidFill>
                <a:srgbClr val="000000"/>
              </a:solidFill>
              <a:latin typeface="Arial" panose="020B0604020202020204" pitchFamily="34" charset="0"/>
              <a:ea typeface="宋体" pitchFamily="2" charset="-122"/>
            </a:endParaRPr>
          </a:p>
        </p:txBody>
      </p:sp>
      <p:sp>
        <p:nvSpPr>
          <p:cNvPr id="7" name="AutoShape 20"/>
          <p:cNvSpPr>
            <a:spLocks noChangeArrowheads="1"/>
          </p:cNvSpPr>
          <p:nvPr/>
        </p:nvSpPr>
        <p:spPr bwMode="auto">
          <a:xfrm>
            <a:off x="4748214" y="1879451"/>
            <a:ext cx="319087" cy="3003550"/>
          </a:xfrm>
          <a:prstGeom prst="notchedRightArrow">
            <a:avLst>
              <a:gd name="adj1" fmla="val 77537"/>
              <a:gd name="adj2" fmla="val 100000"/>
            </a:avLst>
          </a:prstGeom>
          <a:solidFill>
            <a:srgbClr val="002060"/>
          </a:solidFill>
          <a:ln w="6350">
            <a:solidFill>
              <a:srgbClr val="002060"/>
            </a:solidFill>
            <a:miter lim="800000"/>
            <a:headEnd/>
            <a:tailEnd/>
          </a:ln>
          <a:effectLst/>
          <a:extLst/>
        </p:spPr>
        <p:txBody>
          <a:bodyPr wrap="none" lIns="0" tIns="0" rIns="0" bIns="0" anchor="ct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kern="0">
              <a:solidFill>
                <a:srgbClr val="000000"/>
              </a:solidFill>
              <a:latin typeface="宋体" panose="02010600030101010101" pitchFamily="2" charset="-122"/>
            </a:endParaRPr>
          </a:p>
        </p:txBody>
      </p:sp>
      <p:sp>
        <p:nvSpPr>
          <p:cNvPr id="8" name="AutoShape 21"/>
          <p:cNvSpPr>
            <a:spLocks noChangeArrowheads="1"/>
          </p:cNvSpPr>
          <p:nvPr/>
        </p:nvSpPr>
        <p:spPr bwMode="auto">
          <a:xfrm flipH="1">
            <a:off x="7242474" y="1879451"/>
            <a:ext cx="293687" cy="3003550"/>
          </a:xfrm>
          <a:prstGeom prst="notchedRightArrow">
            <a:avLst>
              <a:gd name="adj1" fmla="val 77537"/>
              <a:gd name="adj2" fmla="val 100000"/>
            </a:avLst>
          </a:prstGeom>
          <a:solidFill>
            <a:srgbClr val="002060"/>
          </a:solidFill>
          <a:ln w="6350">
            <a:solidFill>
              <a:srgbClr val="002060"/>
            </a:solidFill>
            <a:miter lim="800000"/>
            <a:headEnd/>
            <a:tailEnd/>
          </a:ln>
          <a:effectLst/>
          <a:extLst/>
        </p:spPr>
        <p:txBody>
          <a:bodyPr wrap="none" lIns="0" tIns="0" rIns="0" bIns="0" anchor="ctr"/>
          <a:lstStyle/>
          <a:p>
            <a:endParaRPr lang="zh-CN" altLang="en-US" sz="1400" b="1" kern="0">
              <a:solidFill>
                <a:srgbClr val="000000"/>
              </a:solidFill>
              <a:latin typeface="宋体" panose="02010600030101010101" pitchFamily="2" charset="-122"/>
              <a:ea typeface="宋体" panose="02010600030101010101" pitchFamily="2" charset="-122"/>
            </a:endParaRPr>
          </a:p>
        </p:txBody>
      </p:sp>
      <p:sp>
        <p:nvSpPr>
          <p:cNvPr id="9" name="Rectangle 22"/>
          <p:cNvSpPr>
            <a:spLocks noChangeArrowheads="1"/>
          </p:cNvSpPr>
          <p:nvPr/>
        </p:nvSpPr>
        <p:spPr bwMode="auto">
          <a:xfrm>
            <a:off x="2084389" y="2007418"/>
            <a:ext cx="2613025" cy="307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190500" lvl="1" indent="-188913" defTabSz="330200">
              <a:lnSpc>
                <a:spcPct val="120000"/>
              </a:lnSpc>
              <a:spcBef>
                <a:spcPct val="50000"/>
              </a:spcBef>
              <a:buFont typeface="宋体" charset="-122"/>
              <a:buChar char="–"/>
              <a:tabLst>
                <a:tab pos="8521700" algn="r"/>
              </a:tabLst>
            </a:pPr>
            <a:r>
              <a:rPr lang="zh-CN" altLang="en-US" sz="1600" dirty="0">
                <a:solidFill>
                  <a:srgbClr val="000000"/>
                </a:solidFill>
                <a:latin typeface="微软雅黑" pitchFamily="34" charset="-122"/>
                <a:ea typeface="微软雅黑" pitchFamily="34" charset="-122"/>
              </a:rPr>
              <a:t>依据</a:t>
            </a:r>
            <a:r>
              <a:rPr lang="en-US" altLang="zh-CN" sz="1600" dirty="0">
                <a:solidFill>
                  <a:srgbClr val="000000"/>
                </a:solidFill>
                <a:latin typeface="微软雅黑" pitchFamily="34" charset="-122"/>
                <a:ea typeface="微软雅黑" pitchFamily="34" charset="-122"/>
              </a:rPr>
              <a:t>CAPM</a:t>
            </a:r>
            <a:r>
              <a:rPr lang="zh-CN" altLang="en-US" sz="1600" dirty="0">
                <a:solidFill>
                  <a:srgbClr val="000000"/>
                </a:solidFill>
                <a:latin typeface="微软雅黑" pitchFamily="34" charset="-122"/>
                <a:ea typeface="微软雅黑" pitchFamily="34" charset="-122"/>
              </a:rPr>
              <a:t>模型推导出来的投资策略，称为消极投资策略</a:t>
            </a:r>
            <a:endParaRPr lang="en-US" altLang="zh-CN" sz="1600" dirty="0">
              <a:solidFill>
                <a:srgbClr val="000000"/>
              </a:solidFill>
              <a:latin typeface="微软雅黑" pitchFamily="34" charset="-122"/>
              <a:ea typeface="微软雅黑" pitchFamily="34" charset="-122"/>
            </a:endParaRPr>
          </a:p>
          <a:p>
            <a:pPr marL="190500" lvl="1" indent="-188913" defTabSz="330200">
              <a:lnSpc>
                <a:spcPct val="120000"/>
              </a:lnSpc>
              <a:spcBef>
                <a:spcPct val="50000"/>
              </a:spcBef>
              <a:buFont typeface="宋体" charset="-122"/>
              <a:buChar char="–"/>
              <a:tabLst>
                <a:tab pos="8521700" algn="r"/>
              </a:tabLst>
            </a:pPr>
            <a:r>
              <a:rPr lang="zh-CN" altLang="en-US" sz="1600" dirty="0">
                <a:solidFill>
                  <a:srgbClr val="000000"/>
                </a:solidFill>
                <a:latin typeface="微软雅黑" pitchFamily="34" charset="-122"/>
                <a:ea typeface="微软雅黑" pitchFamily="34" charset="-122"/>
              </a:rPr>
              <a:t>每个投资者都采取“市场投资组合”（一种均衡情况下的最优风险资产投资组合）和“无风险资产”来搭配的投资组合，通过两者比例的不同，来满足不同投资者的风险和偏好</a:t>
            </a:r>
            <a:endParaRPr lang="en-US" altLang="zh-CN" sz="1600" dirty="0">
              <a:solidFill>
                <a:srgbClr val="000000"/>
              </a:solidFill>
              <a:latin typeface="微软雅黑" pitchFamily="34" charset="-122"/>
              <a:ea typeface="微软雅黑" pitchFamily="34" charset="-122"/>
            </a:endParaRPr>
          </a:p>
        </p:txBody>
      </p:sp>
      <p:sp>
        <p:nvSpPr>
          <p:cNvPr id="10" name="Rectangle 23"/>
          <p:cNvSpPr>
            <a:spLocks noChangeArrowheads="1"/>
          </p:cNvSpPr>
          <p:nvPr/>
        </p:nvSpPr>
        <p:spPr bwMode="auto">
          <a:xfrm>
            <a:off x="7670801" y="2007418"/>
            <a:ext cx="2549525" cy="307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190500" lvl="1" indent="-188913" defTabSz="330200">
              <a:lnSpc>
                <a:spcPct val="120000"/>
              </a:lnSpc>
              <a:spcBef>
                <a:spcPct val="50000"/>
              </a:spcBef>
              <a:buFont typeface="宋体" charset="-122"/>
              <a:buChar char="–"/>
              <a:tabLst>
                <a:tab pos="8521700" algn="r"/>
              </a:tabLst>
            </a:pPr>
            <a:r>
              <a:rPr lang="zh-CN" altLang="en-US" sz="1600" dirty="0">
                <a:solidFill>
                  <a:srgbClr val="000000"/>
                </a:solidFill>
                <a:latin typeface="微软雅黑" pitchFamily="34" charset="-122"/>
                <a:ea typeface="微软雅黑" pitchFamily="34" charset="-122"/>
              </a:rPr>
              <a:t>强调不受消极投资策略约束条件的制约，积极寻找套利机会，适时根据自己的判断调整资产组合，以求收益最大化，这种方式被称为积极投资策略</a:t>
            </a:r>
            <a:endParaRPr lang="en-US" altLang="zh-CN" sz="1600" dirty="0">
              <a:solidFill>
                <a:srgbClr val="000000"/>
              </a:solidFill>
              <a:latin typeface="微软雅黑" pitchFamily="34" charset="-122"/>
              <a:ea typeface="微软雅黑" pitchFamily="34" charset="-122"/>
            </a:endParaRPr>
          </a:p>
          <a:p>
            <a:pPr marL="190500" lvl="1" indent="-188913" defTabSz="330200">
              <a:lnSpc>
                <a:spcPct val="120000"/>
              </a:lnSpc>
              <a:spcBef>
                <a:spcPct val="50000"/>
              </a:spcBef>
              <a:buFont typeface="宋体" charset="-122"/>
              <a:buChar char="–"/>
              <a:tabLst>
                <a:tab pos="8521700" algn="r"/>
              </a:tabLst>
            </a:pPr>
            <a:r>
              <a:rPr lang="zh-CN" altLang="en-US" sz="1600" dirty="0">
                <a:solidFill>
                  <a:srgbClr val="000000"/>
                </a:solidFill>
                <a:latin typeface="微软雅黑" pitchFamily="34" charset="-122"/>
                <a:ea typeface="微软雅黑" pitchFamily="34" charset="-122"/>
              </a:rPr>
              <a:t>注意：根据</a:t>
            </a:r>
            <a:r>
              <a:rPr lang="en-US" altLang="zh-CN" sz="1600" dirty="0">
                <a:solidFill>
                  <a:srgbClr val="000000"/>
                </a:solidFill>
                <a:latin typeface="微软雅黑" pitchFamily="34" charset="-122"/>
                <a:ea typeface="微软雅黑" pitchFamily="34" charset="-122"/>
              </a:rPr>
              <a:t>CAPM</a:t>
            </a:r>
            <a:r>
              <a:rPr lang="zh-CN" altLang="en-US" sz="1600" dirty="0">
                <a:solidFill>
                  <a:srgbClr val="000000"/>
                </a:solidFill>
                <a:latin typeface="微软雅黑" pitchFamily="34" charset="-122"/>
                <a:ea typeface="微软雅黑" pitchFamily="34" charset="-122"/>
              </a:rPr>
              <a:t>，积极投资者短期可能会获得超额收益，但长期来看没有太大差别</a:t>
            </a:r>
            <a:endParaRPr lang="zh-CN" altLang="de-DE" sz="1600" dirty="0">
              <a:solidFill>
                <a:srgbClr val="000000"/>
              </a:solidFill>
              <a:latin typeface="微软雅黑" pitchFamily="34" charset="-122"/>
              <a:ea typeface="微软雅黑" pitchFamily="34" charset="-122"/>
            </a:endParaRPr>
          </a:p>
        </p:txBody>
      </p:sp>
      <p:grpSp>
        <p:nvGrpSpPr>
          <p:cNvPr id="11" name="Group 24"/>
          <p:cNvGrpSpPr>
            <a:grpSpLocks/>
          </p:cNvGrpSpPr>
          <p:nvPr/>
        </p:nvGrpSpPr>
        <p:grpSpPr bwMode="auto">
          <a:xfrm>
            <a:off x="2105025" y="1408589"/>
            <a:ext cx="2592388" cy="247259"/>
            <a:chOff x="2046" y="1646"/>
            <a:chExt cx="1729" cy="60"/>
          </a:xfrm>
        </p:grpSpPr>
        <p:sp>
          <p:nvSpPr>
            <p:cNvPr id="12" name="Rectangle 25"/>
            <p:cNvSpPr>
              <a:spLocks noChangeArrowheads="1"/>
            </p:cNvSpPr>
            <p:nvPr/>
          </p:nvSpPr>
          <p:spPr bwMode="auto">
            <a:xfrm>
              <a:off x="2046" y="1650"/>
              <a:ext cx="1729" cy="52"/>
            </a:xfrm>
            <a:prstGeom prst="rect">
              <a:avLst/>
            </a:prstGeom>
            <a:solidFill>
              <a:srgbClr val="DDDDDD"/>
            </a:solidFill>
            <a:ln>
              <a:noFill/>
            </a:ln>
            <a:effectLst>
              <a:outerShdw dist="35921" dir="2700000" algn="ctr" rotWithShape="0">
                <a:srgbClr val="808080"/>
              </a:outerShdw>
            </a:effectLst>
            <a:extLst/>
          </p:spPr>
          <p:txBody>
            <a:bodyPr lIns="0" tIns="0" rIns="0" bIns="0" anchor="ct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kern="0">
                <a:solidFill>
                  <a:srgbClr val="000000"/>
                </a:solidFill>
                <a:latin typeface="宋体" panose="02010600030101010101" pitchFamily="2" charset="-122"/>
              </a:endParaRPr>
            </a:p>
          </p:txBody>
        </p:sp>
        <p:sp>
          <p:nvSpPr>
            <p:cNvPr id="13" name="Text Box 26"/>
            <p:cNvSpPr txBox="1">
              <a:spLocks noChangeArrowheads="1"/>
            </p:cNvSpPr>
            <p:nvPr/>
          </p:nvSpPr>
          <p:spPr bwMode="auto">
            <a:xfrm>
              <a:off x="2171" y="1646"/>
              <a:ext cx="1479" cy="60"/>
            </a:xfrm>
            <a:prstGeom prst="rect">
              <a:avLst/>
            </a:prstGeom>
            <a:noFill/>
            <a:ln>
              <a:noFill/>
            </a:ln>
            <a:effectLst/>
            <a:extLst/>
          </p:spPr>
          <p:txBody>
            <a:bodyPr lIns="0" tIns="0" rIns="0" bIns="0" anchor="ct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algn="ctr">
                <a:defRPr/>
              </a:pPr>
              <a:r>
                <a:rPr lang="zh-CN" altLang="en-US" sz="1600" b="0" kern="0" dirty="0">
                  <a:solidFill>
                    <a:srgbClr val="000000"/>
                  </a:solidFill>
                  <a:latin typeface="微软雅黑" pitchFamily="34" charset="-122"/>
                  <a:ea typeface="微软雅黑" pitchFamily="34" charset="-122"/>
                </a:rPr>
                <a:t>传统投资策略</a:t>
              </a:r>
              <a:endParaRPr lang="en-US" altLang="zh-CN" sz="1600" b="0" kern="0" dirty="0">
                <a:solidFill>
                  <a:srgbClr val="000000"/>
                </a:solidFill>
                <a:latin typeface="微软雅黑" pitchFamily="34" charset="-122"/>
                <a:ea typeface="微软雅黑" pitchFamily="34" charset="-122"/>
              </a:endParaRPr>
            </a:p>
          </p:txBody>
        </p:sp>
      </p:grpSp>
      <p:grpSp>
        <p:nvGrpSpPr>
          <p:cNvPr id="14" name="Group 27"/>
          <p:cNvGrpSpPr>
            <a:grpSpLocks/>
          </p:cNvGrpSpPr>
          <p:nvPr/>
        </p:nvGrpSpPr>
        <p:grpSpPr bwMode="auto">
          <a:xfrm>
            <a:off x="7527925" y="1408589"/>
            <a:ext cx="2592388" cy="247259"/>
            <a:chOff x="2046" y="1646"/>
            <a:chExt cx="1729" cy="60"/>
          </a:xfrm>
        </p:grpSpPr>
        <p:sp>
          <p:nvSpPr>
            <p:cNvPr id="15" name="Rectangle 28"/>
            <p:cNvSpPr>
              <a:spLocks noChangeArrowheads="1"/>
            </p:cNvSpPr>
            <p:nvPr/>
          </p:nvSpPr>
          <p:spPr bwMode="auto">
            <a:xfrm>
              <a:off x="2046" y="1650"/>
              <a:ext cx="1729" cy="52"/>
            </a:xfrm>
            <a:prstGeom prst="rect">
              <a:avLst/>
            </a:prstGeom>
            <a:solidFill>
              <a:srgbClr val="DDDDDD"/>
            </a:solidFill>
            <a:ln>
              <a:noFill/>
            </a:ln>
            <a:effectLst>
              <a:outerShdw dist="35921" dir="2700000" algn="ctr" rotWithShape="0">
                <a:srgbClr val="808080"/>
              </a:outerShdw>
            </a:effectLst>
            <a:extLst/>
          </p:spPr>
          <p:txBody>
            <a:bodyPr lIns="0" tIns="0" rIns="0" bIns="0" anchor="ct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kern="0">
                <a:solidFill>
                  <a:srgbClr val="000000"/>
                </a:solidFill>
                <a:latin typeface="宋体" panose="02010600030101010101" pitchFamily="2" charset="-122"/>
              </a:endParaRPr>
            </a:p>
          </p:txBody>
        </p:sp>
        <p:sp>
          <p:nvSpPr>
            <p:cNvPr id="16" name="Text Box 29"/>
            <p:cNvSpPr txBox="1">
              <a:spLocks noChangeArrowheads="1"/>
            </p:cNvSpPr>
            <p:nvPr/>
          </p:nvSpPr>
          <p:spPr bwMode="auto">
            <a:xfrm>
              <a:off x="2171" y="1646"/>
              <a:ext cx="1479" cy="60"/>
            </a:xfrm>
            <a:prstGeom prst="rect">
              <a:avLst/>
            </a:prstGeom>
            <a:noFill/>
            <a:ln>
              <a:noFill/>
            </a:ln>
            <a:effectLst/>
            <a:extLst/>
          </p:spPr>
          <p:txBody>
            <a:bodyPr lIns="0" tIns="0" rIns="0" bIns="0" anchor="ctr">
              <a:spAutoFit/>
            </a:bodyPr>
            <a:lstStyle>
              <a:defPPr>
                <a:defRPr lang="zh-CN"/>
              </a:defPPr>
              <a:lvl1pPr algn="ctr" eaLnBrk="0" fontAlgn="auto" hangingPunct="0">
                <a:spcBef>
                  <a:spcPts val="0"/>
                </a:spcBef>
                <a:spcAft>
                  <a:spcPts val="0"/>
                </a:spcAft>
                <a:defRPr sz="1600" b="0" kern="0">
                  <a:solidFill>
                    <a:srgbClr val="000000"/>
                  </a:solidFill>
                  <a:latin typeface="微软雅黑" pitchFamily="34" charset="-122"/>
                  <a:ea typeface="微软雅黑" pitchFamily="34" charset="-122"/>
                </a:defRPr>
              </a:lvl1pPr>
              <a:lvl2pPr marL="742950" indent="-285750" eaLnBrk="0" hangingPunct="0">
                <a:defRPr sz="1400" b="1">
                  <a:latin typeface="Arial" panose="020B0604020202020204" pitchFamily="34" charset="0"/>
                  <a:ea typeface="宋体" panose="02010600030101010101" pitchFamily="2" charset="-122"/>
                </a:defRPr>
              </a:lvl2pPr>
              <a:lvl3pPr marL="1143000" indent="-228600" eaLnBrk="0" hangingPunct="0">
                <a:defRPr sz="1400" b="1">
                  <a:latin typeface="Arial" panose="020B0604020202020204" pitchFamily="34" charset="0"/>
                  <a:ea typeface="宋体" panose="02010600030101010101" pitchFamily="2" charset="-122"/>
                </a:defRPr>
              </a:lvl3pPr>
              <a:lvl4pPr marL="1600200" indent="-228600" eaLnBrk="0" hangingPunct="0">
                <a:defRPr sz="1400" b="1">
                  <a:latin typeface="Arial" panose="020B0604020202020204" pitchFamily="34" charset="0"/>
                  <a:ea typeface="宋体" panose="02010600030101010101" pitchFamily="2" charset="-122"/>
                </a:defRPr>
              </a:lvl4pPr>
              <a:lvl5pPr marL="2057400" indent="-228600" eaLnBrk="0" hangingPunct="0">
                <a:defRPr sz="1400" b="1">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latin typeface="Arial" panose="020B0604020202020204" pitchFamily="34" charset="0"/>
                  <a:ea typeface="宋体" panose="02010600030101010101" pitchFamily="2" charset="-122"/>
                </a:defRPr>
              </a:lvl9pPr>
            </a:lstStyle>
            <a:p>
              <a:r>
                <a:rPr lang="en-US" altLang="zh-CN" dirty="0"/>
                <a:t>Alpha</a:t>
              </a:r>
              <a:r>
                <a:rPr lang="zh-CN" altLang="en-US" dirty="0"/>
                <a:t>策略</a:t>
              </a:r>
              <a:endParaRPr lang="en-US" altLang="zh-CN" dirty="0"/>
            </a:p>
          </p:txBody>
        </p:sp>
      </p:grpSp>
      <p:sp>
        <p:nvSpPr>
          <p:cNvPr id="21" name="Rectangle 4"/>
          <p:cNvSpPr>
            <a:spLocks noChangeArrowheads="1"/>
          </p:cNvSpPr>
          <p:nvPr/>
        </p:nvSpPr>
        <p:spPr bwMode="auto">
          <a:xfrm>
            <a:off x="2279577" y="5175599"/>
            <a:ext cx="7840737" cy="1462576"/>
          </a:xfrm>
          <a:prstGeom prst="rect">
            <a:avLst/>
          </a:prstGeom>
          <a:noFill/>
          <a:ln w="22225">
            <a:solidFill>
              <a:srgbClr val="002060"/>
            </a:solidFill>
          </a:ln>
          <a:effectLst/>
        </p:spPr>
        <p:txBody>
          <a:bodyPr wrap="none" lIns="0" tIns="0" rIns="0" bIns="0" anchor="ctr"/>
          <a:lstStyle/>
          <a:p>
            <a:pPr>
              <a:defRPr/>
            </a:pPr>
            <a:endParaRPr lang="zh-CN" altLang="en-US" kern="0">
              <a:solidFill>
                <a:sysClr val="windowText" lastClr="000000"/>
              </a:solidFill>
            </a:endParaRPr>
          </a:p>
        </p:txBody>
      </p:sp>
      <p:sp>
        <p:nvSpPr>
          <p:cNvPr id="23" name="Rectangle 22"/>
          <p:cNvSpPr>
            <a:spLocks noChangeArrowheads="1"/>
          </p:cNvSpPr>
          <p:nvPr/>
        </p:nvSpPr>
        <p:spPr bwMode="auto">
          <a:xfrm>
            <a:off x="2396297" y="5314856"/>
            <a:ext cx="7624763" cy="118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587" lvl="1" defTabSz="330200">
              <a:lnSpc>
                <a:spcPct val="120000"/>
              </a:lnSpc>
              <a:spcBef>
                <a:spcPct val="50000"/>
              </a:spcBef>
              <a:tabLst>
                <a:tab pos="8521700" algn="r"/>
              </a:tabLst>
            </a:pPr>
            <a:r>
              <a:rPr lang="zh-CN" altLang="en-US" sz="1600" dirty="0">
                <a:solidFill>
                  <a:srgbClr val="000000"/>
                </a:solidFill>
                <a:latin typeface="微软雅黑" pitchFamily="34" charset="-122"/>
                <a:ea typeface="微软雅黑" pitchFamily="34" charset="-122"/>
              </a:rPr>
              <a:t>从国外的成功经验来看，</a:t>
            </a:r>
            <a:r>
              <a:rPr lang="en-US" altLang="zh-CN" sz="1600" dirty="0">
                <a:solidFill>
                  <a:srgbClr val="000000"/>
                </a:solidFill>
                <a:latin typeface="微软雅黑" pitchFamily="34" charset="-122"/>
                <a:ea typeface="微软雅黑" pitchFamily="34" charset="-122"/>
              </a:rPr>
              <a:t>Alpha</a:t>
            </a:r>
            <a:r>
              <a:rPr lang="zh-CN" altLang="en-US" sz="1600" dirty="0">
                <a:solidFill>
                  <a:srgbClr val="000000"/>
                </a:solidFill>
                <a:latin typeface="微软雅黑" pitchFamily="34" charset="-122"/>
                <a:ea typeface="微软雅黑" pitchFamily="34" charset="-122"/>
              </a:rPr>
              <a:t>策略最常用的衍生工具就是股指期货期权，基本思想就是通过卖空期权期货等衍生品，将投资组合的超额收益从组合中剥离出来，这样组合的持有者就不用承担或较少承担系统性风险，投资者就可以更多依赖选股策略来获得超越市场指数的绝对收益</a:t>
            </a:r>
            <a:endParaRPr lang="en-US" altLang="zh-CN" sz="16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25108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smtClean="0"/>
              <a:t>2</a:t>
            </a:r>
            <a:r>
              <a:rPr lang="zh-CN" altLang="en-US" sz="2000" dirty="0" smtClean="0"/>
              <a:t>、</a:t>
            </a:r>
            <a:r>
              <a:rPr lang="en-US" altLang="zh-CN" sz="2000" dirty="0" smtClean="0"/>
              <a:t>Alpha</a:t>
            </a:r>
            <a:r>
              <a:rPr lang="zh-CN" altLang="en-US" sz="2000" dirty="0"/>
              <a:t>策略与传统“积极”投资策略的比较</a:t>
            </a:r>
          </a:p>
        </p:txBody>
      </p:sp>
      <p:sp>
        <p:nvSpPr>
          <p:cNvPr id="22" name="圆角矩形 13"/>
          <p:cNvSpPr>
            <a:spLocks noChangeArrowheads="1"/>
          </p:cNvSpPr>
          <p:nvPr/>
        </p:nvSpPr>
        <p:spPr bwMode="auto">
          <a:xfrm>
            <a:off x="2525582" y="1513673"/>
            <a:ext cx="2839376" cy="766167"/>
          </a:xfrm>
          <a:prstGeom prst="roundRect">
            <a:avLst>
              <a:gd name="adj" fmla="val 16667"/>
            </a:avLst>
          </a:prstGeom>
          <a:solidFill>
            <a:srgbClr val="0070C0"/>
          </a:solidFill>
          <a:ln>
            <a:noFill/>
          </a:ln>
        </p:spPr>
        <p:txBody>
          <a:bodyPr wrap="square" lIns="0" tIns="0" rIns="0" bIns="0">
            <a:spAutoFit/>
          </a:bodyPr>
          <a:lstStyle/>
          <a:p>
            <a:pPr eaLnBrk="1" hangingPunct="1">
              <a:spcBef>
                <a:spcPct val="50000"/>
              </a:spcBef>
            </a:pPr>
            <a:endParaRPr lang="en-US" altLang="zh-CN" dirty="0">
              <a:ea typeface="华文楷体" pitchFamily="2" charset="-122"/>
            </a:endParaRPr>
          </a:p>
          <a:p>
            <a:pPr eaLnBrk="1" hangingPunct="1">
              <a:spcBef>
                <a:spcPct val="50000"/>
              </a:spcBef>
            </a:pPr>
            <a:endParaRPr lang="en-US" altLang="zh-CN" dirty="0">
              <a:ea typeface="华文楷体" pitchFamily="2" charset="-122"/>
            </a:endParaRPr>
          </a:p>
        </p:txBody>
      </p:sp>
      <p:sp>
        <p:nvSpPr>
          <p:cNvPr id="23" name="圆角矩形 13"/>
          <p:cNvSpPr>
            <a:spLocks noChangeArrowheads="1"/>
          </p:cNvSpPr>
          <p:nvPr/>
        </p:nvSpPr>
        <p:spPr bwMode="auto">
          <a:xfrm>
            <a:off x="6867986" y="1510706"/>
            <a:ext cx="2839376" cy="766167"/>
          </a:xfrm>
          <a:prstGeom prst="roundRect">
            <a:avLst>
              <a:gd name="adj" fmla="val 16667"/>
            </a:avLst>
          </a:prstGeom>
          <a:solidFill>
            <a:srgbClr val="0070C0"/>
          </a:solidFill>
          <a:ln>
            <a:noFill/>
          </a:ln>
        </p:spPr>
        <p:txBody>
          <a:bodyPr wrap="square" lIns="0" tIns="0" rIns="0" bIns="0">
            <a:spAutoFit/>
          </a:bodyPr>
          <a:lstStyle/>
          <a:p>
            <a:pPr eaLnBrk="1" hangingPunct="1">
              <a:spcBef>
                <a:spcPct val="50000"/>
              </a:spcBef>
            </a:pPr>
            <a:endParaRPr lang="en-US" altLang="zh-CN" dirty="0">
              <a:ea typeface="华文楷体" pitchFamily="2" charset="-122"/>
            </a:endParaRPr>
          </a:p>
          <a:p>
            <a:pPr eaLnBrk="1" hangingPunct="1">
              <a:spcBef>
                <a:spcPct val="50000"/>
              </a:spcBef>
            </a:pPr>
            <a:endParaRPr lang="en-US" altLang="zh-CN" dirty="0">
              <a:ea typeface="华文楷体" pitchFamily="2" charset="-122"/>
            </a:endParaRPr>
          </a:p>
        </p:txBody>
      </p:sp>
      <p:sp>
        <p:nvSpPr>
          <p:cNvPr id="3" name="TextBox 2"/>
          <p:cNvSpPr txBox="1"/>
          <p:nvPr/>
        </p:nvSpPr>
        <p:spPr>
          <a:xfrm>
            <a:off x="2844678" y="1710953"/>
            <a:ext cx="2232248" cy="369332"/>
          </a:xfrm>
          <a:prstGeom prst="rect">
            <a:avLst/>
          </a:prstGeom>
          <a:noFill/>
        </p:spPr>
        <p:txBody>
          <a:bodyPr wrap="square" rtlCol="0">
            <a:spAutoFit/>
          </a:bodyPr>
          <a:lstStyle/>
          <a:p>
            <a:pPr algn="ctr"/>
            <a:r>
              <a:rPr lang="zh-CN" altLang="en-US" dirty="0">
                <a:solidFill>
                  <a:schemeClr val="bg1"/>
                </a:solidFill>
                <a:latin typeface="微软雅黑" pitchFamily="34" charset="-122"/>
                <a:ea typeface="微软雅黑" pitchFamily="34" charset="-122"/>
              </a:rPr>
              <a:t>传统积极投资策略</a:t>
            </a:r>
          </a:p>
        </p:txBody>
      </p:sp>
      <p:sp>
        <p:nvSpPr>
          <p:cNvPr id="24" name="TextBox 23"/>
          <p:cNvSpPr txBox="1"/>
          <p:nvPr/>
        </p:nvSpPr>
        <p:spPr>
          <a:xfrm>
            <a:off x="7171550" y="1699862"/>
            <a:ext cx="2232248" cy="369332"/>
          </a:xfrm>
          <a:prstGeom prst="rect">
            <a:avLst/>
          </a:prstGeom>
          <a:noFill/>
        </p:spPr>
        <p:txBody>
          <a:bodyPr wrap="square" rtlCol="0">
            <a:spAutoFit/>
          </a:bodyPr>
          <a:lstStyle/>
          <a:p>
            <a:pPr algn="ctr"/>
            <a:r>
              <a:rPr lang="en-US" altLang="zh-CN" dirty="0">
                <a:solidFill>
                  <a:schemeClr val="bg1"/>
                </a:solidFill>
                <a:latin typeface="微软雅黑" pitchFamily="34" charset="-122"/>
                <a:ea typeface="微软雅黑" pitchFamily="34" charset="-122"/>
              </a:rPr>
              <a:t>Alpha</a:t>
            </a:r>
            <a:r>
              <a:rPr lang="zh-CN" altLang="en-US" dirty="0">
                <a:solidFill>
                  <a:schemeClr val="bg1"/>
                </a:solidFill>
                <a:latin typeface="微软雅黑" pitchFamily="34" charset="-122"/>
                <a:ea typeface="微软雅黑" pitchFamily="34" charset="-122"/>
              </a:rPr>
              <a:t>策略</a:t>
            </a:r>
          </a:p>
        </p:txBody>
      </p:sp>
      <p:sp>
        <p:nvSpPr>
          <p:cNvPr id="25" name="TextBox 28"/>
          <p:cNvSpPr txBox="1">
            <a:spLocks noChangeArrowheads="1"/>
          </p:cNvSpPr>
          <p:nvPr/>
        </p:nvSpPr>
        <p:spPr bwMode="auto">
          <a:xfrm>
            <a:off x="2207568" y="2492897"/>
            <a:ext cx="3466436"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itchFamily="34" charset="0"/>
                <a:ea typeface="宋体" pitchFamily="2" charset="-122"/>
              </a:defRPr>
            </a:lvl9pPr>
          </a:lstStyle>
          <a:p>
            <a:pPr marL="285750" indent="-285750" algn="just">
              <a:buFont typeface="Arial"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期望在同一市场或同类资产中，同时获得</a:t>
            </a:r>
            <a:r>
              <a:rPr lang="en-US" altLang="zh-CN" dirty="0">
                <a:solidFill>
                  <a:srgbClr val="000000"/>
                </a:solidFill>
                <a:latin typeface="微软雅黑" panose="020B0503020204020204" pitchFamily="34" charset="-122"/>
                <a:ea typeface="微软雅黑" panose="020B0503020204020204" pitchFamily="34" charset="-122"/>
              </a:rPr>
              <a:t>Beta</a:t>
            </a:r>
            <a:r>
              <a:rPr lang="zh-CN" altLang="en-US" dirty="0">
                <a:solidFill>
                  <a:srgbClr val="000000"/>
                </a:solidFill>
                <a:latin typeface="微软雅黑" panose="020B0503020204020204" pitchFamily="34" charset="-122"/>
                <a:ea typeface="微软雅黑" panose="020B0503020204020204" pitchFamily="34" charset="-122"/>
              </a:rPr>
              <a:t>和</a:t>
            </a:r>
            <a:r>
              <a:rPr lang="en-US" altLang="zh-CN" dirty="0">
                <a:solidFill>
                  <a:srgbClr val="000000"/>
                </a:solidFill>
                <a:latin typeface="微软雅黑" panose="020B0503020204020204" pitchFamily="34" charset="-122"/>
                <a:ea typeface="微软雅黑" panose="020B0503020204020204" pitchFamily="34" charset="-122"/>
              </a:rPr>
              <a:t>Alpha</a:t>
            </a:r>
          </a:p>
          <a:p>
            <a:pPr marL="285750" indent="-285750" algn="just">
              <a:buFont typeface="Arial"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事实证明，在有效市场中赚取超额收益是非常困难的。虽然在某些新兴国家或小盘股市场中更容易获得超额收益，但这些市场的系统性风险非常大（市场风险溢价也高）</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gn="just">
              <a:buFont typeface="Arial"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投资者更倾向于对冲掉这部分风险而非去主动承担，这就导致有些资产虽然可能会有超额收益但却不会被纳入投资组合，这也就限制了投资者可选择的投资策略</a:t>
            </a:r>
          </a:p>
        </p:txBody>
      </p:sp>
      <p:sp>
        <p:nvSpPr>
          <p:cNvPr id="26" name="矩形 25"/>
          <p:cNvSpPr/>
          <p:nvPr/>
        </p:nvSpPr>
        <p:spPr>
          <a:xfrm>
            <a:off x="2217620" y="2368318"/>
            <a:ext cx="3507378" cy="358096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8"/>
          <p:cNvSpPr txBox="1">
            <a:spLocks noChangeArrowheads="1"/>
          </p:cNvSpPr>
          <p:nvPr/>
        </p:nvSpPr>
        <p:spPr bwMode="auto">
          <a:xfrm>
            <a:off x="6539010" y="2467343"/>
            <a:ext cx="3357080" cy="314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itchFamily="34" charset="0"/>
                <a:ea typeface="宋体" pitchFamily="2" charset="-122"/>
              </a:defRPr>
            </a:lvl9pPr>
          </a:lstStyle>
          <a:p>
            <a:pPr marL="285750" indent="-285750" algn="just">
              <a:lnSpc>
                <a:spcPct val="125000"/>
              </a:lnSpc>
              <a:buFont typeface="Arial"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强调不同部分的收益在同类资产中进行转移来获取超额收益</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25000"/>
              </a:lnSpc>
              <a:buFont typeface="Arial"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利用各种金融衍生工具，在各种目标资产间转移收益，将投资组合的</a:t>
            </a:r>
            <a:r>
              <a:rPr lang="en-US" altLang="zh-CN" dirty="0">
                <a:solidFill>
                  <a:srgbClr val="000000"/>
                </a:solidFill>
                <a:latin typeface="微软雅黑" panose="020B0503020204020204" pitchFamily="34" charset="-122"/>
                <a:ea typeface="微软雅黑" panose="020B0503020204020204" pitchFamily="34" charset="-122"/>
              </a:rPr>
              <a:t>Beta</a:t>
            </a:r>
            <a:r>
              <a:rPr lang="zh-CN" altLang="en-US" dirty="0">
                <a:solidFill>
                  <a:srgbClr val="000000"/>
                </a:solidFill>
                <a:latin typeface="微软雅黑" panose="020B0503020204020204" pitchFamily="34" charset="-122"/>
                <a:ea typeface="微软雅黑" panose="020B0503020204020204" pitchFamily="34" charset="-122"/>
              </a:rPr>
              <a:t>和</a:t>
            </a:r>
            <a:r>
              <a:rPr lang="en-US" altLang="zh-CN" dirty="0">
                <a:solidFill>
                  <a:srgbClr val="000000"/>
                </a:solidFill>
                <a:latin typeface="微软雅黑" panose="020B0503020204020204" pitchFamily="34" charset="-122"/>
                <a:ea typeface="微软雅黑" panose="020B0503020204020204" pitchFamily="34" charset="-122"/>
              </a:rPr>
              <a:t>Alpha</a:t>
            </a:r>
            <a:r>
              <a:rPr lang="zh-CN" altLang="en-US" dirty="0">
                <a:solidFill>
                  <a:srgbClr val="000000"/>
                </a:solidFill>
                <a:latin typeface="微软雅黑" panose="020B0503020204020204" pitchFamily="34" charset="-122"/>
                <a:ea typeface="微软雅黑" panose="020B0503020204020204" pitchFamily="34" charset="-122"/>
              </a:rPr>
              <a:t>分离，把资产选择和管理者选择分开独立进行，把市场和投资能力带来的收益分割开，这样便可以把大部分风险配置到</a:t>
            </a:r>
            <a:r>
              <a:rPr lang="en-US" altLang="zh-CN" dirty="0">
                <a:solidFill>
                  <a:srgbClr val="000000"/>
                </a:solidFill>
                <a:latin typeface="微软雅黑" panose="020B0503020204020204" pitchFamily="34" charset="-122"/>
                <a:ea typeface="微软雅黑" panose="020B0503020204020204" pitchFamily="34" charset="-122"/>
              </a:rPr>
              <a:t>Alpha</a:t>
            </a:r>
            <a:r>
              <a:rPr lang="zh-CN" altLang="en-US" dirty="0">
                <a:solidFill>
                  <a:srgbClr val="000000"/>
                </a:solidFill>
                <a:latin typeface="微软雅黑" panose="020B0503020204020204" pitchFamily="34" charset="-122"/>
                <a:ea typeface="微软雅黑" panose="020B0503020204020204" pitchFamily="34" charset="-122"/>
              </a:rPr>
              <a:t>上，这就是</a:t>
            </a:r>
            <a:r>
              <a:rPr lang="en-US" altLang="zh-CN" dirty="0">
                <a:solidFill>
                  <a:srgbClr val="000000"/>
                </a:solidFill>
                <a:latin typeface="微软雅黑" panose="020B0503020204020204" pitchFamily="34" charset="-122"/>
                <a:ea typeface="微软雅黑" panose="020B0503020204020204" pitchFamily="34" charset="-122"/>
              </a:rPr>
              <a:t>Alpha</a:t>
            </a:r>
            <a:r>
              <a:rPr lang="zh-CN" altLang="en-US" dirty="0">
                <a:solidFill>
                  <a:srgbClr val="000000"/>
                </a:solidFill>
                <a:latin typeface="微软雅黑" panose="020B0503020204020204" pitchFamily="34" charset="-122"/>
                <a:ea typeface="微软雅黑" panose="020B0503020204020204" pitchFamily="34" charset="-122"/>
              </a:rPr>
              <a:t>策略的运用原则</a:t>
            </a:r>
          </a:p>
        </p:txBody>
      </p:sp>
      <p:sp>
        <p:nvSpPr>
          <p:cNvPr id="28" name="矩形 27"/>
          <p:cNvSpPr/>
          <p:nvPr/>
        </p:nvSpPr>
        <p:spPr>
          <a:xfrm>
            <a:off x="6549062" y="2368318"/>
            <a:ext cx="3507378" cy="358096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5400000">
            <a:off x="4688162" y="3938082"/>
            <a:ext cx="2942276" cy="50405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568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smtClean="0"/>
              <a:t>3</a:t>
            </a:r>
            <a:r>
              <a:rPr lang="zh-CN" altLang="en-US" sz="2000" dirty="0" smtClean="0"/>
              <a:t>、</a:t>
            </a:r>
            <a:r>
              <a:rPr lang="en-US" altLang="zh-CN" sz="2000" dirty="0" smtClean="0"/>
              <a:t>Alpha</a:t>
            </a:r>
            <a:r>
              <a:rPr lang="zh-CN" altLang="en-US" sz="2000" dirty="0"/>
              <a:t>策略的优势</a:t>
            </a:r>
          </a:p>
        </p:txBody>
      </p:sp>
      <p:sp>
        <p:nvSpPr>
          <p:cNvPr id="4" name="圆角矩形 13"/>
          <p:cNvSpPr>
            <a:spLocks noChangeArrowheads="1"/>
          </p:cNvSpPr>
          <p:nvPr/>
        </p:nvSpPr>
        <p:spPr bwMode="auto">
          <a:xfrm>
            <a:off x="5238744" y="1285861"/>
            <a:ext cx="1625600" cy="766167"/>
          </a:xfrm>
          <a:prstGeom prst="roundRect">
            <a:avLst>
              <a:gd name="adj" fmla="val 16667"/>
            </a:avLst>
          </a:prstGeom>
          <a:solidFill>
            <a:srgbClr val="0070C0"/>
          </a:solidFill>
          <a:ln>
            <a:noFill/>
          </a:ln>
        </p:spPr>
        <p:txBody>
          <a:bodyPr lIns="0" tIns="0" rIns="0" bIns="0">
            <a:spAutoFit/>
          </a:bodyPr>
          <a:lstStyle/>
          <a:p>
            <a:pPr eaLnBrk="1" hangingPunct="1">
              <a:spcBef>
                <a:spcPct val="50000"/>
              </a:spcBef>
            </a:pPr>
            <a:endParaRPr lang="en-US" altLang="zh-CN" dirty="0">
              <a:ea typeface="华文楷体" pitchFamily="2" charset="-122"/>
            </a:endParaRPr>
          </a:p>
          <a:p>
            <a:pPr eaLnBrk="1" hangingPunct="1">
              <a:spcBef>
                <a:spcPct val="50000"/>
              </a:spcBef>
            </a:pPr>
            <a:endParaRPr lang="en-US" altLang="zh-CN" dirty="0">
              <a:ea typeface="华文楷体" pitchFamily="2" charset="-122"/>
            </a:endParaRPr>
          </a:p>
        </p:txBody>
      </p:sp>
      <p:sp>
        <p:nvSpPr>
          <p:cNvPr id="5" name="TextBox 16"/>
          <p:cNvSpPr txBox="1">
            <a:spLocks noChangeArrowheads="1"/>
          </p:cNvSpPr>
          <p:nvPr/>
        </p:nvSpPr>
        <p:spPr bwMode="auto">
          <a:xfrm>
            <a:off x="5310183" y="1428737"/>
            <a:ext cx="14700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itchFamily="34" charset="0"/>
                <a:ea typeface="宋体" pitchFamily="2" charset="-122"/>
              </a:defRPr>
            </a:lvl9pPr>
          </a:lstStyle>
          <a:p>
            <a:pPr algn="ctr"/>
            <a:r>
              <a:rPr lang="zh-CN" altLang="en-US" dirty="0">
                <a:solidFill>
                  <a:schemeClr val="bg1"/>
                </a:solidFill>
                <a:latin typeface="微软雅黑" panose="020B0503020204020204" pitchFamily="34" charset="-122"/>
                <a:ea typeface="微软雅黑" panose="020B0503020204020204" pitchFamily="34" charset="-122"/>
              </a:rPr>
              <a:t>扩大了投资可选择范围</a:t>
            </a:r>
          </a:p>
        </p:txBody>
      </p:sp>
      <p:sp>
        <p:nvSpPr>
          <p:cNvPr id="6" name="圆角矩形 13"/>
          <p:cNvSpPr>
            <a:spLocks noChangeArrowheads="1"/>
          </p:cNvSpPr>
          <p:nvPr/>
        </p:nvSpPr>
        <p:spPr bwMode="auto">
          <a:xfrm>
            <a:off x="3524232" y="1285861"/>
            <a:ext cx="1625600" cy="766167"/>
          </a:xfrm>
          <a:prstGeom prst="roundRect">
            <a:avLst>
              <a:gd name="adj" fmla="val 16667"/>
            </a:avLst>
          </a:prstGeom>
          <a:solidFill>
            <a:srgbClr val="0070C0"/>
          </a:solidFill>
          <a:ln>
            <a:noFill/>
          </a:ln>
        </p:spPr>
        <p:txBody>
          <a:bodyPr lIns="0" tIns="0" rIns="0" bIns="0">
            <a:spAutoFit/>
          </a:bodyPr>
          <a:lstStyle/>
          <a:p>
            <a:pPr eaLnBrk="1" hangingPunct="1">
              <a:spcBef>
                <a:spcPct val="50000"/>
              </a:spcBef>
            </a:pPr>
            <a:endParaRPr lang="en-US" altLang="zh-CN" dirty="0">
              <a:ea typeface="华文楷体" pitchFamily="2" charset="-122"/>
            </a:endParaRPr>
          </a:p>
          <a:p>
            <a:pPr eaLnBrk="1" hangingPunct="1">
              <a:spcBef>
                <a:spcPct val="50000"/>
              </a:spcBef>
            </a:pPr>
            <a:endParaRPr lang="en-US" altLang="zh-CN" dirty="0">
              <a:ea typeface="华文楷体" pitchFamily="2" charset="-122"/>
            </a:endParaRPr>
          </a:p>
        </p:txBody>
      </p:sp>
      <p:sp>
        <p:nvSpPr>
          <p:cNvPr id="7" name="TextBox 16"/>
          <p:cNvSpPr txBox="1">
            <a:spLocks noChangeArrowheads="1"/>
          </p:cNvSpPr>
          <p:nvPr/>
        </p:nvSpPr>
        <p:spPr bwMode="auto">
          <a:xfrm>
            <a:off x="3595671" y="1500174"/>
            <a:ext cx="14700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itchFamily="34" charset="0"/>
                <a:ea typeface="宋体" pitchFamily="2" charset="-122"/>
              </a:defRPr>
            </a:lvl9pPr>
          </a:lstStyle>
          <a:p>
            <a:pPr algn="ctr"/>
            <a:r>
              <a:rPr lang="zh-CN" altLang="en-US" dirty="0">
                <a:solidFill>
                  <a:schemeClr val="bg1"/>
                </a:solidFill>
                <a:latin typeface="微软雅黑" panose="020B0503020204020204" pitchFamily="34" charset="-122"/>
                <a:ea typeface="微软雅黑" panose="020B0503020204020204" pitchFamily="34" charset="-122"/>
              </a:rPr>
              <a:t>优化资产配置</a:t>
            </a:r>
          </a:p>
        </p:txBody>
      </p:sp>
      <p:sp>
        <p:nvSpPr>
          <p:cNvPr id="8" name="圆角矩形 13"/>
          <p:cNvSpPr>
            <a:spLocks noChangeArrowheads="1"/>
          </p:cNvSpPr>
          <p:nvPr/>
        </p:nvSpPr>
        <p:spPr bwMode="auto">
          <a:xfrm>
            <a:off x="1738282" y="1285861"/>
            <a:ext cx="1625600" cy="766167"/>
          </a:xfrm>
          <a:prstGeom prst="roundRect">
            <a:avLst>
              <a:gd name="adj" fmla="val 16667"/>
            </a:avLst>
          </a:prstGeom>
          <a:solidFill>
            <a:srgbClr val="0070C0"/>
          </a:solidFill>
          <a:ln>
            <a:noFill/>
          </a:ln>
        </p:spPr>
        <p:txBody>
          <a:bodyPr lIns="0" tIns="0" rIns="0" bIns="0">
            <a:spAutoFit/>
          </a:bodyPr>
          <a:lstStyle/>
          <a:p>
            <a:pPr eaLnBrk="1" hangingPunct="1">
              <a:spcBef>
                <a:spcPct val="50000"/>
              </a:spcBef>
            </a:pPr>
            <a:endParaRPr lang="en-US" altLang="zh-CN" dirty="0">
              <a:ea typeface="华文楷体" pitchFamily="2" charset="-122"/>
            </a:endParaRPr>
          </a:p>
          <a:p>
            <a:pPr eaLnBrk="1" hangingPunct="1">
              <a:spcBef>
                <a:spcPct val="50000"/>
              </a:spcBef>
            </a:pPr>
            <a:endParaRPr lang="en-US" altLang="zh-CN" dirty="0">
              <a:ea typeface="华文楷体" pitchFamily="2" charset="-122"/>
            </a:endParaRPr>
          </a:p>
        </p:txBody>
      </p:sp>
      <p:sp>
        <p:nvSpPr>
          <p:cNvPr id="9" name="TextBox 16"/>
          <p:cNvSpPr txBox="1">
            <a:spLocks noChangeArrowheads="1"/>
          </p:cNvSpPr>
          <p:nvPr/>
        </p:nvSpPr>
        <p:spPr bwMode="auto">
          <a:xfrm>
            <a:off x="1809721" y="1500174"/>
            <a:ext cx="14700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itchFamily="34" charset="0"/>
                <a:ea typeface="宋体" pitchFamily="2" charset="-122"/>
              </a:defRPr>
            </a:lvl9pPr>
          </a:lstStyle>
          <a:p>
            <a:pPr algn="ctr"/>
            <a:r>
              <a:rPr lang="zh-CN" altLang="en-US" dirty="0">
                <a:solidFill>
                  <a:schemeClr val="bg1"/>
                </a:solidFill>
                <a:latin typeface="微软雅黑" panose="020B0503020204020204" pitchFamily="34" charset="-122"/>
                <a:ea typeface="微软雅黑" panose="020B0503020204020204" pitchFamily="34" charset="-122"/>
              </a:rPr>
              <a:t>有效构建组合</a:t>
            </a:r>
          </a:p>
        </p:txBody>
      </p:sp>
      <p:sp>
        <p:nvSpPr>
          <p:cNvPr id="10" name="圆角矩形 13"/>
          <p:cNvSpPr>
            <a:spLocks noChangeArrowheads="1"/>
          </p:cNvSpPr>
          <p:nvPr/>
        </p:nvSpPr>
        <p:spPr bwMode="auto">
          <a:xfrm>
            <a:off x="6953256" y="1285861"/>
            <a:ext cx="1625600" cy="766167"/>
          </a:xfrm>
          <a:prstGeom prst="roundRect">
            <a:avLst>
              <a:gd name="adj" fmla="val 16667"/>
            </a:avLst>
          </a:prstGeom>
          <a:solidFill>
            <a:srgbClr val="0070C0"/>
          </a:solidFill>
          <a:ln>
            <a:noFill/>
          </a:ln>
        </p:spPr>
        <p:txBody>
          <a:bodyPr lIns="0" tIns="0" rIns="0" bIns="0">
            <a:spAutoFit/>
          </a:bodyPr>
          <a:lstStyle/>
          <a:p>
            <a:pPr eaLnBrk="1" hangingPunct="1">
              <a:spcBef>
                <a:spcPct val="50000"/>
              </a:spcBef>
            </a:pPr>
            <a:endParaRPr lang="en-US" altLang="zh-CN" dirty="0">
              <a:ea typeface="华文楷体" pitchFamily="2" charset="-122"/>
            </a:endParaRPr>
          </a:p>
          <a:p>
            <a:pPr eaLnBrk="1" hangingPunct="1">
              <a:spcBef>
                <a:spcPct val="50000"/>
              </a:spcBef>
            </a:pPr>
            <a:endParaRPr lang="en-US" altLang="zh-CN" dirty="0">
              <a:ea typeface="华文楷体" pitchFamily="2" charset="-122"/>
            </a:endParaRPr>
          </a:p>
        </p:txBody>
      </p:sp>
      <p:sp>
        <p:nvSpPr>
          <p:cNvPr id="11" name="TextBox 16"/>
          <p:cNvSpPr txBox="1">
            <a:spLocks noChangeArrowheads="1"/>
          </p:cNvSpPr>
          <p:nvPr/>
        </p:nvSpPr>
        <p:spPr bwMode="auto">
          <a:xfrm>
            <a:off x="7167571" y="1500174"/>
            <a:ext cx="14700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itchFamily="34" charset="0"/>
                <a:ea typeface="宋体" pitchFamily="2" charset="-122"/>
              </a:defRPr>
            </a:lvl9pPr>
          </a:lstStyle>
          <a:p>
            <a:r>
              <a:rPr lang="zh-CN" altLang="en-US" dirty="0">
                <a:solidFill>
                  <a:schemeClr val="bg1"/>
                </a:solidFill>
                <a:latin typeface="微软雅黑" panose="020B0503020204020204" pitchFamily="34" charset="-122"/>
                <a:ea typeface="微软雅黑" panose="020B0503020204020204" pitchFamily="34" charset="-122"/>
              </a:rPr>
              <a:t>节约管理费用</a:t>
            </a:r>
          </a:p>
        </p:txBody>
      </p:sp>
      <p:grpSp>
        <p:nvGrpSpPr>
          <p:cNvPr id="3" name="组合 1"/>
          <p:cNvGrpSpPr>
            <a:grpSpLocks/>
          </p:cNvGrpSpPr>
          <p:nvPr/>
        </p:nvGrpSpPr>
        <p:grpSpPr bwMode="auto">
          <a:xfrm>
            <a:off x="2309786" y="2428868"/>
            <a:ext cx="7386614" cy="990932"/>
            <a:chOff x="2982567" y="2565400"/>
            <a:chExt cx="3605558" cy="1717987"/>
          </a:xfrm>
        </p:grpSpPr>
        <p:grpSp>
          <p:nvGrpSpPr>
            <p:cNvPr id="12" name="Group 21"/>
            <p:cNvGrpSpPr>
              <a:grpSpLocks/>
            </p:cNvGrpSpPr>
            <p:nvPr/>
          </p:nvGrpSpPr>
          <p:grpSpPr bwMode="auto">
            <a:xfrm>
              <a:off x="2982567" y="2565400"/>
              <a:ext cx="3605558" cy="1521007"/>
              <a:chOff x="3670" y="1768"/>
              <a:chExt cx="1526" cy="1324"/>
            </a:xfrm>
          </p:grpSpPr>
          <p:sp>
            <p:nvSpPr>
              <p:cNvPr id="15" name="Freeform 22"/>
              <p:cNvSpPr>
                <a:spLocks/>
              </p:cNvSpPr>
              <p:nvPr/>
            </p:nvSpPr>
            <p:spPr bwMode="auto">
              <a:xfrm>
                <a:off x="3670" y="1768"/>
                <a:ext cx="679" cy="1205"/>
              </a:xfrm>
              <a:custGeom>
                <a:avLst/>
                <a:gdLst>
                  <a:gd name="T0" fmla="*/ 0 w 723"/>
                  <a:gd name="T1" fmla="*/ 0 h 1205"/>
                  <a:gd name="T2" fmla="*/ 541 w 723"/>
                  <a:gd name="T3" fmla="*/ 664 h 1205"/>
                  <a:gd name="T4" fmla="*/ 723 w 723"/>
                  <a:gd name="T5" fmla="*/ 664 h 1205"/>
                  <a:gd name="T6" fmla="*/ 723 w 723"/>
                  <a:gd name="T7" fmla="*/ 1205 h 1205"/>
                  <a:gd name="T8" fmla="*/ 0 60000 65536"/>
                  <a:gd name="T9" fmla="*/ 0 60000 65536"/>
                  <a:gd name="T10" fmla="*/ 0 60000 65536"/>
                  <a:gd name="T11" fmla="*/ 0 60000 65536"/>
                  <a:gd name="T12" fmla="*/ 0 w 723"/>
                  <a:gd name="T13" fmla="*/ 0 h 1205"/>
                  <a:gd name="T14" fmla="*/ 723 w 723"/>
                  <a:gd name="T15" fmla="*/ 1205 h 1205"/>
                </a:gdLst>
                <a:ahLst/>
                <a:cxnLst>
                  <a:cxn ang="T8">
                    <a:pos x="T0" y="T1"/>
                  </a:cxn>
                  <a:cxn ang="T9">
                    <a:pos x="T2" y="T3"/>
                  </a:cxn>
                  <a:cxn ang="T10">
                    <a:pos x="T4" y="T5"/>
                  </a:cxn>
                  <a:cxn ang="T11">
                    <a:pos x="T6" y="T7"/>
                  </a:cxn>
                </a:cxnLst>
                <a:rect l="T12" t="T13" r="T14" b="T15"/>
                <a:pathLst>
                  <a:path w="723" h="1205">
                    <a:moveTo>
                      <a:pt x="0" y="0"/>
                    </a:moveTo>
                    <a:lnTo>
                      <a:pt x="541" y="664"/>
                    </a:lnTo>
                    <a:lnTo>
                      <a:pt x="723" y="664"/>
                    </a:lnTo>
                    <a:lnTo>
                      <a:pt x="723" y="1205"/>
                    </a:lnTo>
                  </a:path>
                </a:pathLst>
              </a:custGeom>
              <a:noFill/>
              <a:ln w="22225" cap="flat" cmpd="sng">
                <a:solidFill>
                  <a:schemeClr val="hlink"/>
                </a:solidFill>
                <a:prstDash val="solid"/>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endParaRPr lang="zh-CN" altLang="en-US"/>
              </a:p>
            </p:txBody>
          </p:sp>
          <p:sp>
            <p:nvSpPr>
              <p:cNvPr id="16" name="Freeform 23"/>
              <p:cNvSpPr>
                <a:spLocks/>
              </p:cNvSpPr>
              <p:nvPr/>
            </p:nvSpPr>
            <p:spPr bwMode="auto">
              <a:xfrm flipH="1">
                <a:off x="4437" y="1887"/>
                <a:ext cx="759" cy="1205"/>
              </a:xfrm>
              <a:custGeom>
                <a:avLst/>
                <a:gdLst>
                  <a:gd name="T0" fmla="*/ 0 w 723"/>
                  <a:gd name="T1" fmla="*/ 0 h 1205"/>
                  <a:gd name="T2" fmla="*/ 541 w 723"/>
                  <a:gd name="T3" fmla="*/ 664 h 1205"/>
                  <a:gd name="T4" fmla="*/ 723 w 723"/>
                  <a:gd name="T5" fmla="*/ 664 h 1205"/>
                  <a:gd name="T6" fmla="*/ 723 w 723"/>
                  <a:gd name="T7" fmla="*/ 1205 h 1205"/>
                  <a:gd name="T8" fmla="*/ 0 60000 65536"/>
                  <a:gd name="T9" fmla="*/ 0 60000 65536"/>
                  <a:gd name="T10" fmla="*/ 0 60000 65536"/>
                  <a:gd name="T11" fmla="*/ 0 60000 65536"/>
                  <a:gd name="T12" fmla="*/ 0 w 723"/>
                  <a:gd name="T13" fmla="*/ 0 h 1205"/>
                  <a:gd name="T14" fmla="*/ 723 w 723"/>
                  <a:gd name="T15" fmla="*/ 1205 h 1205"/>
                </a:gdLst>
                <a:ahLst/>
                <a:cxnLst>
                  <a:cxn ang="T8">
                    <a:pos x="T0" y="T1"/>
                  </a:cxn>
                  <a:cxn ang="T9">
                    <a:pos x="T2" y="T3"/>
                  </a:cxn>
                  <a:cxn ang="T10">
                    <a:pos x="T4" y="T5"/>
                  </a:cxn>
                  <a:cxn ang="T11">
                    <a:pos x="T6" y="T7"/>
                  </a:cxn>
                </a:cxnLst>
                <a:rect l="T12" t="T13" r="T14" b="T15"/>
                <a:pathLst>
                  <a:path w="723" h="1205">
                    <a:moveTo>
                      <a:pt x="0" y="0"/>
                    </a:moveTo>
                    <a:lnTo>
                      <a:pt x="541" y="664"/>
                    </a:lnTo>
                    <a:lnTo>
                      <a:pt x="723" y="664"/>
                    </a:lnTo>
                    <a:lnTo>
                      <a:pt x="723" y="1205"/>
                    </a:lnTo>
                  </a:path>
                </a:pathLst>
              </a:custGeom>
              <a:noFill/>
              <a:ln w="22225" cap="flat" cmpd="sng">
                <a:solidFill>
                  <a:schemeClr val="hlink"/>
                </a:solidFill>
                <a:prstDash val="solid"/>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endParaRPr lang="zh-CN" altLang="en-US"/>
              </a:p>
            </p:txBody>
          </p:sp>
        </p:grpSp>
        <p:sp>
          <p:nvSpPr>
            <p:cNvPr id="14" name="Line 24"/>
            <p:cNvSpPr>
              <a:spLocks noChangeShapeType="1"/>
            </p:cNvSpPr>
            <p:nvPr/>
          </p:nvSpPr>
          <p:spPr bwMode="auto">
            <a:xfrm>
              <a:off x="4691214" y="3321363"/>
              <a:ext cx="0" cy="962024"/>
            </a:xfrm>
            <a:prstGeom prst="line">
              <a:avLst/>
            </a:prstGeom>
            <a:noFill/>
            <a:ln w="222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13" name="组合 27"/>
          <p:cNvGrpSpPr>
            <a:grpSpLocks/>
          </p:cNvGrpSpPr>
          <p:nvPr/>
        </p:nvGrpSpPr>
        <p:grpSpPr bwMode="auto">
          <a:xfrm>
            <a:off x="2524100" y="2071682"/>
            <a:ext cx="7143801" cy="498799"/>
            <a:chOff x="2416911" y="2278700"/>
            <a:chExt cx="4630173" cy="356516"/>
          </a:xfrm>
        </p:grpSpPr>
        <p:sp>
          <p:nvSpPr>
            <p:cNvPr id="19" name="Line 30"/>
            <p:cNvSpPr>
              <a:spLocks noChangeShapeType="1"/>
            </p:cNvSpPr>
            <p:nvPr/>
          </p:nvSpPr>
          <p:spPr bwMode="auto">
            <a:xfrm>
              <a:off x="2416911" y="2278700"/>
              <a:ext cx="0" cy="305456"/>
            </a:xfrm>
            <a:prstGeom prst="line">
              <a:avLst/>
            </a:prstGeom>
            <a:noFill/>
            <a:ln w="254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0" name="Line 30"/>
            <p:cNvSpPr>
              <a:spLocks noChangeShapeType="1"/>
            </p:cNvSpPr>
            <p:nvPr/>
          </p:nvSpPr>
          <p:spPr bwMode="auto">
            <a:xfrm>
              <a:off x="3736971" y="2329760"/>
              <a:ext cx="0" cy="305456"/>
            </a:xfrm>
            <a:prstGeom prst="line">
              <a:avLst/>
            </a:prstGeom>
            <a:noFill/>
            <a:ln w="254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1" name="Line 30"/>
            <p:cNvSpPr>
              <a:spLocks noChangeShapeType="1"/>
            </p:cNvSpPr>
            <p:nvPr/>
          </p:nvSpPr>
          <p:spPr bwMode="auto">
            <a:xfrm>
              <a:off x="4731998" y="2329760"/>
              <a:ext cx="0" cy="305456"/>
            </a:xfrm>
            <a:prstGeom prst="line">
              <a:avLst/>
            </a:prstGeom>
            <a:noFill/>
            <a:ln w="254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2" name="Line 30"/>
            <p:cNvSpPr>
              <a:spLocks noChangeShapeType="1"/>
            </p:cNvSpPr>
            <p:nvPr/>
          </p:nvSpPr>
          <p:spPr bwMode="auto">
            <a:xfrm>
              <a:off x="7047084" y="2278700"/>
              <a:ext cx="0" cy="305456"/>
            </a:xfrm>
            <a:prstGeom prst="line">
              <a:avLst/>
            </a:prstGeom>
            <a:noFill/>
            <a:ln w="254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sp>
        <p:nvSpPr>
          <p:cNvPr id="23" name="TextBox 28"/>
          <p:cNvSpPr txBox="1">
            <a:spLocks noChangeArrowheads="1"/>
          </p:cNvSpPr>
          <p:nvPr/>
        </p:nvSpPr>
        <p:spPr bwMode="auto">
          <a:xfrm>
            <a:off x="5238744" y="3714752"/>
            <a:ext cx="1285884"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itchFamily="34" charset="0"/>
                <a:ea typeface="宋体" pitchFamily="2" charset="-122"/>
              </a:defRPr>
            </a:lvl9pPr>
          </a:lstStyle>
          <a:p>
            <a:pPr algn="just"/>
            <a:r>
              <a:rPr lang="zh-CN" altLang="en-US" sz="1400" dirty="0">
                <a:solidFill>
                  <a:srgbClr val="000000"/>
                </a:solidFill>
                <a:latin typeface="微软雅黑" panose="020B0503020204020204" pitchFamily="34" charset="-122"/>
                <a:ea typeface="微软雅黑" panose="020B0503020204020204" pitchFamily="34" charset="-122"/>
              </a:rPr>
              <a:t>投资者不再被限制在几个传统的、与获取</a:t>
            </a:r>
            <a:r>
              <a:rPr lang="en-US" altLang="zh-CN" sz="1400" dirty="0">
                <a:solidFill>
                  <a:srgbClr val="000000"/>
                </a:solidFill>
                <a:latin typeface="微软雅黑" panose="020B0503020204020204" pitchFamily="34" charset="-122"/>
                <a:ea typeface="微软雅黑" panose="020B0503020204020204" pitchFamily="34" charset="-122"/>
              </a:rPr>
              <a:t>Beta</a:t>
            </a:r>
            <a:r>
              <a:rPr lang="zh-CN" altLang="en-US" sz="1400" dirty="0">
                <a:solidFill>
                  <a:srgbClr val="000000"/>
                </a:solidFill>
                <a:latin typeface="微软雅黑" panose="020B0503020204020204" pitchFamily="34" charset="-122"/>
                <a:ea typeface="微软雅黑" panose="020B0503020204020204" pitchFamily="34" charset="-122"/>
              </a:rPr>
              <a:t>相同的资产类型中追求超额收益，股票、对冲基金 、房地产等 ，都可以通过对冲风险，获得高额的 </a:t>
            </a:r>
            <a:r>
              <a:rPr lang="en-US" altLang="zh-CN" sz="1400" dirty="0">
                <a:solidFill>
                  <a:srgbClr val="000000"/>
                </a:solidFill>
                <a:latin typeface="微软雅黑" panose="020B0503020204020204" pitchFamily="34" charset="-122"/>
                <a:ea typeface="微软雅黑" panose="020B0503020204020204" pitchFamily="34" charset="-122"/>
              </a:rPr>
              <a:t>Alpha </a:t>
            </a:r>
            <a:r>
              <a:rPr lang="zh-CN" altLang="en-US" sz="1400" dirty="0">
                <a:solidFill>
                  <a:srgbClr val="000000"/>
                </a:solidFill>
                <a:latin typeface="微软雅黑" panose="020B0503020204020204" pitchFamily="34" charset="-122"/>
                <a:ea typeface="微软雅黑" panose="020B0503020204020204" pitchFamily="34" charset="-122"/>
              </a:rPr>
              <a:t>利润</a:t>
            </a:r>
          </a:p>
        </p:txBody>
      </p:sp>
      <p:sp>
        <p:nvSpPr>
          <p:cNvPr id="24" name="矩形 23"/>
          <p:cNvSpPr/>
          <p:nvPr/>
        </p:nvSpPr>
        <p:spPr>
          <a:xfrm>
            <a:off x="8882082" y="2857496"/>
            <a:ext cx="1500198" cy="285752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8"/>
          <p:cNvSpPr txBox="1">
            <a:spLocks noChangeArrowheads="1"/>
          </p:cNvSpPr>
          <p:nvPr/>
        </p:nvSpPr>
        <p:spPr bwMode="auto">
          <a:xfrm>
            <a:off x="3595670" y="3071811"/>
            <a:ext cx="135732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itchFamily="34" charset="0"/>
                <a:ea typeface="宋体" pitchFamily="2" charset="-122"/>
              </a:defRPr>
            </a:lvl9pPr>
          </a:lstStyle>
          <a:p>
            <a:pPr algn="just"/>
            <a:r>
              <a:rPr lang="zh-CN" altLang="en-US" sz="1400" dirty="0">
                <a:solidFill>
                  <a:srgbClr val="000000"/>
                </a:solidFill>
                <a:latin typeface="微软雅黑" panose="020B0503020204020204" pitchFamily="34" charset="-122"/>
                <a:ea typeface="微软雅黑" panose="020B0503020204020204" pitchFamily="34" charset="-122"/>
              </a:rPr>
              <a:t>传统策略：高风险下的高收益以及安全配置下的低收益；</a:t>
            </a:r>
            <a:r>
              <a:rPr lang="en-US" altLang="zh-CN" sz="1400" dirty="0">
                <a:solidFill>
                  <a:srgbClr val="000000"/>
                </a:solidFill>
                <a:latin typeface="微软雅黑" panose="020B0503020204020204" pitchFamily="34" charset="-122"/>
                <a:ea typeface="微软雅黑" panose="020B0503020204020204" pitchFamily="34" charset="-122"/>
              </a:rPr>
              <a:t>Alpha</a:t>
            </a:r>
            <a:r>
              <a:rPr lang="zh-CN" altLang="en-US" sz="1400" dirty="0">
                <a:solidFill>
                  <a:srgbClr val="000000"/>
                </a:solidFill>
                <a:latin typeface="微软雅黑" panose="020B0503020204020204" pitchFamily="34" charset="-122"/>
                <a:ea typeface="微软雅黑" panose="020B0503020204020204" pitchFamily="34" charset="-122"/>
              </a:rPr>
              <a:t>避免了这两个极端，让投资者发掘</a:t>
            </a:r>
            <a:r>
              <a:rPr lang="en-US" altLang="zh-CN" sz="1400" dirty="0">
                <a:solidFill>
                  <a:srgbClr val="000000"/>
                </a:solidFill>
                <a:latin typeface="微软雅黑" panose="020B0503020204020204" pitchFamily="34" charset="-122"/>
                <a:ea typeface="微软雅黑" panose="020B0503020204020204" pitchFamily="34" charset="-122"/>
              </a:rPr>
              <a:t>Alpha</a:t>
            </a:r>
            <a:r>
              <a:rPr lang="zh-CN" altLang="en-US" sz="1400" dirty="0">
                <a:solidFill>
                  <a:srgbClr val="000000"/>
                </a:solidFill>
                <a:latin typeface="微软雅黑" panose="020B0503020204020204" pitchFamily="34" charset="-122"/>
                <a:ea typeface="微软雅黑" panose="020B0503020204020204" pitchFamily="34" charset="-122"/>
              </a:rPr>
              <a:t>的同时优化了资产配置</a:t>
            </a:r>
          </a:p>
        </p:txBody>
      </p:sp>
      <p:sp>
        <p:nvSpPr>
          <p:cNvPr id="26" name="矩形 25"/>
          <p:cNvSpPr/>
          <p:nvPr/>
        </p:nvSpPr>
        <p:spPr>
          <a:xfrm>
            <a:off x="3595670" y="3071810"/>
            <a:ext cx="1428760" cy="250033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8"/>
          <p:cNvSpPr txBox="1">
            <a:spLocks noChangeArrowheads="1"/>
          </p:cNvSpPr>
          <p:nvPr/>
        </p:nvSpPr>
        <p:spPr bwMode="auto">
          <a:xfrm>
            <a:off x="1881158" y="2928934"/>
            <a:ext cx="1357322"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itchFamily="34" charset="0"/>
                <a:ea typeface="宋体" pitchFamily="2" charset="-122"/>
              </a:defRPr>
            </a:lvl9pPr>
          </a:lstStyle>
          <a:p>
            <a:pPr algn="just"/>
            <a:r>
              <a:rPr lang="zh-CN" altLang="en-US" sz="1400" dirty="0">
                <a:solidFill>
                  <a:srgbClr val="000000"/>
                </a:solidFill>
                <a:latin typeface="微软雅黑" panose="020B0503020204020204" pitchFamily="34" charset="-122"/>
                <a:ea typeface="微软雅黑" panose="020B0503020204020204" pitchFamily="34" charset="-122"/>
              </a:rPr>
              <a:t>一般不同</a:t>
            </a:r>
            <a:r>
              <a:rPr lang="en-US" altLang="zh-CN" sz="1400" dirty="0">
                <a:solidFill>
                  <a:srgbClr val="000000"/>
                </a:solidFill>
                <a:latin typeface="微软雅黑" panose="020B0503020204020204" pitchFamily="34" charset="-122"/>
                <a:ea typeface="微软雅黑" panose="020B0503020204020204" pitchFamily="34" charset="-122"/>
              </a:rPr>
              <a:t>Alpha</a:t>
            </a:r>
            <a:r>
              <a:rPr lang="zh-CN" altLang="en-US" sz="1400" dirty="0">
                <a:solidFill>
                  <a:srgbClr val="000000"/>
                </a:solidFill>
                <a:latin typeface="微软雅黑" panose="020B0503020204020204" pitchFamily="34" charset="-122"/>
                <a:ea typeface="微软雅黑" panose="020B0503020204020204" pitchFamily="34" charset="-122"/>
              </a:rPr>
              <a:t>资产之间相关性很低，投资者可以有效将其组合成一个风险可控的投资组合，使得</a:t>
            </a:r>
            <a:r>
              <a:rPr lang="en-US" altLang="zh-CN" sz="1400" dirty="0">
                <a:solidFill>
                  <a:srgbClr val="000000"/>
                </a:solidFill>
                <a:latin typeface="微软雅黑" panose="020B0503020204020204" pitchFamily="34" charset="-122"/>
                <a:ea typeface="微软雅黑" panose="020B0503020204020204" pitchFamily="34" charset="-122"/>
              </a:rPr>
              <a:t>Alpha</a:t>
            </a:r>
            <a:r>
              <a:rPr lang="zh-CN" altLang="en-US" sz="1400" dirty="0">
                <a:solidFill>
                  <a:srgbClr val="000000"/>
                </a:solidFill>
                <a:latin typeface="微软雅黑" panose="020B0503020204020204" pitchFamily="34" charset="-122"/>
                <a:ea typeface="微软雅黑" panose="020B0503020204020204" pitchFamily="34" charset="-122"/>
              </a:rPr>
              <a:t>部分和</a:t>
            </a:r>
            <a:r>
              <a:rPr lang="en-US" altLang="zh-CN" sz="1400" dirty="0">
                <a:solidFill>
                  <a:srgbClr val="000000"/>
                </a:solidFill>
                <a:latin typeface="微软雅黑" panose="020B0503020204020204" pitchFamily="34" charset="-122"/>
                <a:ea typeface="微软雅黑" panose="020B0503020204020204" pitchFamily="34" charset="-122"/>
              </a:rPr>
              <a:t>Beta</a:t>
            </a:r>
            <a:r>
              <a:rPr lang="zh-CN" altLang="en-US" sz="1400" dirty="0">
                <a:solidFill>
                  <a:srgbClr val="000000"/>
                </a:solidFill>
                <a:latin typeface="微软雅黑" panose="020B0503020204020204" pitchFamily="34" charset="-122"/>
                <a:ea typeface="微软雅黑" panose="020B0503020204020204" pitchFamily="34" charset="-122"/>
              </a:rPr>
              <a:t>部分的相关性很低，从而形成更分散化、更有效的投资组合</a:t>
            </a:r>
          </a:p>
        </p:txBody>
      </p:sp>
      <p:sp>
        <p:nvSpPr>
          <p:cNvPr id="28" name="矩形 27"/>
          <p:cNvSpPr/>
          <p:nvPr/>
        </p:nvSpPr>
        <p:spPr>
          <a:xfrm>
            <a:off x="1809720" y="2857497"/>
            <a:ext cx="1500198" cy="304698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a:spLocks noChangeArrowheads="1"/>
          </p:cNvSpPr>
          <p:nvPr/>
        </p:nvSpPr>
        <p:spPr bwMode="auto">
          <a:xfrm>
            <a:off x="6881819" y="3071810"/>
            <a:ext cx="1571636"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Arial" pitchFamily="34" charset="0"/>
                <a:ea typeface="宋体" pitchFamily="2" charset="-122"/>
              </a:defRPr>
            </a:lvl9pPr>
          </a:lstStyle>
          <a:p>
            <a:pPr algn="just"/>
            <a:r>
              <a:rPr lang="zh-CN" altLang="en-US" sz="1400" dirty="0">
                <a:solidFill>
                  <a:srgbClr val="000000"/>
                </a:solidFill>
                <a:latin typeface="微软雅黑" panose="020B0503020204020204" pitchFamily="34" charset="-122"/>
                <a:ea typeface="微软雅黑" panose="020B0503020204020204" pitchFamily="34" charset="-122"/>
              </a:rPr>
              <a:t>传统的积极投资管理获取的收益中，积极收益和市场收益是混在一起的，其中市场收益部分也收取了较高的管理费用。而</a:t>
            </a:r>
            <a:r>
              <a:rPr lang="en-US" altLang="zh-CN" sz="1400" dirty="0">
                <a:solidFill>
                  <a:srgbClr val="000000"/>
                </a:solidFill>
                <a:latin typeface="微软雅黑" panose="020B0503020204020204" pitchFamily="34" charset="-122"/>
                <a:ea typeface="微软雅黑" panose="020B0503020204020204" pitchFamily="34" charset="-122"/>
              </a:rPr>
              <a:t>Alpha</a:t>
            </a:r>
            <a:r>
              <a:rPr lang="zh-CN" altLang="en-US" sz="1400" dirty="0">
                <a:solidFill>
                  <a:srgbClr val="000000"/>
                </a:solidFill>
                <a:latin typeface="微软雅黑" panose="020B0503020204020204" pitchFamily="34" charset="-122"/>
                <a:ea typeface="微软雅黑" panose="020B0503020204020204" pitchFamily="34" charset="-122"/>
              </a:rPr>
              <a:t>和</a:t>
            </a:r>
            <a:r>
              <a:rPr lang="en-US" altLang="zh-CN" sz="1400" dirty="0">
                <a:solidFill>
                  <a:srgbClr val="000000"/>
                </a:solidFill>
                <a:latin typeface="微软雅黑" panose="020B0503020204020204" pitchFamily="34" charset="-122"/>
                <a:ea typeface="微软雅黑" panose="020B0503020204020204" pitchFamily="34" charset="-122"/>
              </a:rPr>
              <a:t>Beta</a:t>
            </a:r>
            <a:r>
              <a:rPr lang="zh-CN" altLang="en-US" sz="1400" dirty="0">
                <a:solidFill>
                  <a:srgbClr val="000000"/>
                </a:solidFill>
                <a:latin typeface="微软雅黑" panose="020B0503020204020204" pitchFamily="34" charset="-122"/>
                <a:ea typeface="微软雅黑" panose="020B0503020204020204" pitchFamily="34" charset="-122"/>
              </a:rPr>
              <a:t>的分离使得基金能以低廉的费用获得市场收益从而降低基金的管理成本</a:t>
            </a:r>
          </a:p>
        </p:txBody>
      </p:sp>
      <p:sp>
        <p:nvSpPr>
          <p:cNvPr id="30" name="矩形 29"/>
          <p:cNvSpPr/>
          <p:nvPr/>
        </p:nvSpPr>
        <p:spPr>
          <a:xfrm>
            <a:off x="6881818" y="3000373"/>
            <a:ext cx="1571636" cy="300039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13"/>
          <p:cNvSpPr>
            <a:spLocks noChangeArrowheads="1"/>
          </p:cNvSpPr>
          <p:nvPr/>
        </p:nvSpPr>
        <p:spPr bwMode="auto">
          <a:xfrm>
            <a:off x="8739206" y="1285861"/>
            <a:ext cx="1625600" cy="766167"/>
          </a:xfrm>
          <a:prstGeom prst="roundRect">
            <a:avLst>
              <a:gd name="adj" fmla="val 16667"/>
            </a:avLst>
          </a:prstGeom>
          <a:solidFill>
            <a:srgbClr val="0070C0"/>
          </a:solidFill>
          <a:ln>
            <a:noFill/>
          </a:ln>
        </p:spPr>
        <p:txBody>
          <a:bodyPr lIns="0" tIns="0" rIns="0" bIns="0">
            <a:spAutoFit/>
          </a:bodyPr>
          <a:lstStyle/>
          <a:p>
            <a:pPr eaLnBrk="1" hangingPunct="1">
              <a:spcBef>
                <a:spcPct val="50000"/>
              </a:spcBef>
            </a:pPr>
            <a:endParaRPr lang="en-US" altLang="zh-CN" dirty="0">
              <a:ea typeface="华文楷体" pitchFamily="2" charset="-122"/>
            </a:endParaRPr>
          </a:p>
          <a:p>
            <a:pPr eaLnBrk="1" hangingPunct="1">
              <a:spcBef>
                <a:spcPct val="50000"/>
              </a:spcBef>
            </a:pPr>
            <a:endParaRPr lang="en-US" altLang="zh-CN" dirty="0">
              <a:ea typeface="华文楷体" pitchFamily="2" charset="-122"/>
            </a:endParaRPr>
          </a:p>
        </p:txBody>
      </p:sp>
      <p:sp>
        <p:nvSpPr>
          <p:cNvPr id="32" name="Line 30"/>
          <p:cNvSpPr>
            <a:spLocks noChangeShapeType="1"/>
          </p:cNvSpPr>
          <p:nvPr/>
        </p:nvSpPr>
        <p:spPr bwMode="auto">
          <a:xfrm>
            <a:off x="7667636" y="2143117"/>
            <a:ext cx="0" cy="427361"/>
          </a:xfrm>
          <a:prstGeom prst="line">
            <a:avLst/>
          </a:prstGeom>
          <a:noFill/>
          <a:ln w="254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33" name="TextBox 32"/>
          <p:cNvSpPr txBox="1"/>
          <p:nvPr/>
        </p:nvSpPr>
        <p:spPr>
          <a:xfrm>
            <a:off x="8882082" y="1428738"/>
            <a:ext cx="1357322" cy="584775"/>
          </a:xfrm>
          <a:prstGeom prst="rect">
            <a:avLst/>
          </a:prstGeom>
          <a:noFill/>
        </p:spPr>
        <p:txBody>
          <a:bodyPr wrap="square" rtlCol="0">
            <a:spAutoFit/>
          </a:bodyPr>
          <a:lstStyle/>
          <a:p>
            <a:r>
              <a:rPr lang="zh-CN" altLang="zh-CN" sz="1600" dirty="0">
                <a:solidFill>
                  <a:schemeClr val="bg1"/>
                </a:solidFill>
                <a:latin typeface="微软雅黑" panose="020B0503020204020204" pitchFamily="34" charset="-122"/>
                <a:ea typeface="微软雅黑" panose="020B0503020204020204" pitchFamily="34" charset="-122"/>
              </a:rPr>
              <a:t>在</a:t>
            </a:r>
            <a:r>
              <a:rPr lang="zh-CN" altLang="en-US" sz="1600" dirty="0">
                <a:solidFill>
                  <a:schemeClr val="bg1"/>
                </a:solidFill>
                <a:latin typeface="微软雅黑" panose="020B0503020204020204" pitchFamily="34" charset="-122"/>
                <a:ea typeface="微软雅黑" panose="020B0503020204020204" pitchFamily="34" charset="-122"/>
              </a:rPr>
              <a:t>熊市中</a:t>
            </a:r>
            <a:r>
              <a:rPr lang="zh-CN" altLang="zh-CN" sz="1600" dirty="0">
                <a:solidFill>
                  <a:schemeClr val="bg1"/>
                </a:solidFill>
                <a:latin typeface="微软雅黑" panose="020B0503020204020204" pitchFamily="34" charset="-122"/>
                <a:ea typeface="微软雅黑" panose="020B0503020204020204" pitchFamily="34" charset="-122"/>
              </a:rPr>
              <a:t>也能盈利</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a:xfrm>
            <a:off x="5248268" y="3724276"/>
            <a:ext cx="1357322" cy="271464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8882082" y="3071811"/>
            <a:ext cx="1500198" cy="2462213"/>
          </a:xfrm>
          <a:prstGeom prst="rect">
            <a:avLst/>
          </a:prstGeom>
          <a:noFill/>
        </p:spPr>
        <p:txBody>
          <a:bodyPr wrap="square" rtlCol="0">
            <a:spAutoFit/>
          </a:bodyPr>
          <a:lstStyle/>
          <a:p>
            <a:r>
              <a:rPr lang="zh-CN" altLang="zh-CN" sz="1400" dirty="0">
                <a:solidFill>
                  <a:srgbClr val="000000"/>
                </a:solidFill>
                <a:latin typeface="微软雅黑" panose="020B0503020204020204" pitchFamily="34" charset="-122"/>
                <a:ea typeface="微软雅黑" panose="020B0503020204020204" pitchFamily="34" charset="-122"/>
              </a:rPr>
              <a:t>在单边下跌的市场</a:t>
            </a:r>
            <a:r>
              <a:rPr lang="zh-CN" altLang="en-US" sz="1400" dirty="0">
                <a:solidFill>
                  <a:srgbClr val="000000"/>
                </a:solidFill>
                <a:latin typeface="微软雅黑" panose="020B0503020204020204" pitchFamily="34" charset="-122"/>
                <a:ea typeface="微软雅黑" panose="020B0503020204020204" pitchFamily="34" charset="-122"/>
              </a:rPr>
              <a:t>，</a:t>
            </a:r>
            <a:r>
              <a:rPr lang="zh-CN" altLang="zh-CN" sz="1400" dirty="0">
                <a:solidFill>
                  <a:srgbClr val="000000"/>
                </a:solidFill>
                <a:latin typeface="微软雅黑" panose="020B0503020204020204" pitchFamily="34" charset="-122"/>
                <a:ea typeface="微软雅黑" panose="020B0503020204020204" pitchFamily="34" charset="-122"/>
              </a:rPr>
              <a:t>传统的单边做多或者波段操作很难获得正收益</a:t>
            </a:r>
            <a:r>
              <a:rPr lang="zh-CN" altLang="en-US" sz="1400" dirty="0">
                <a:solidFill>
                  <a:srgbClr val="000000"/>
                </a:solidFill>
                <a:latin typeface="微软雅黑" panose="020B0503020204020204" pitchFamily="34" charset="-122"/>
                <a:ea typeface="微软雅黑" panose="020B0503020204020204" pitchFamily="34" charset="-122"/>
              </a:rPr>
              <a:t>，</a:t>
            </a:r>
            <a:r>
              <a:rPr lang="en-US" altLang="zh-CN" sz="1400" dirty="0">
                <a:solidFill>
                  <a:srgbClr val="000000"/>
                </a:solidFill>
                <a:latin typeface="微软雅黑" panose="020B0503020204020204" pitchFamily="34" charset="-122"/>
                <a:ea typeface="微软雅黑" panose="020B0503020204020204" pitchFamily="34" charset="-122"/>
              </a:rPr>
              <a:t> Alpha</a:t>
            </a:r>
            <a:r>
              <a:rPr lang="zh-CN" altLang="zh-CN" sz="1400" dirty="0">
                <a:solidFill>
                  <a:srgbClr val="000000"/>
                </a:solidFill>
                <a:latin typeface="微软雅黑" panose="020B0503020204020204" pitchFamily="34" charset="-122"/>
                <a:ea typeface="微软雅黑" panose="020B0503020204020204" pitchFamily="34" charset="-122"/>
              </a:rPr>
              <a:t>策略对市场收益和积极收益自由组合，改善组合的风险收益特征</a:t>
            </a:r>
            <a:r>
              <a:rPr lang="zh-CN" altLang="en-US" sz="1400" dirty="0">
                <a:solidFill>
                  <a:srgbClr val="000000"/>
                </a:solidFill>
                <a:latin typeface="微软雅黑" panose="020B0503020204020204" pitchFamily="34" charset="-122"/>
                <a:ea typeface="微软雅黑" panose="020B0503020204020204" pitchFamily="34" charset="-122"/>
              </a:rPr>
              <a:t>，在下跌市场中也有可能实现正收益</a:t>
            </a:r>
          </a:p>
        </p:txBody>
      </p:sp>
    </p:spTree>
    <p:extLst>
      <p:ext uri="{BB962C8B-B14F-4D97-AF65-F5344CB8AC3E}">
        <p14:creationId xmlns:p14="http://schemas.microsoft.com/office/powerpoint/2010/main" val="5955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p:cNvSpPr>
            <a:spLocks noChangeArrowheads="1"/>
          </p:cNvSpPr>
          <p:nvPr/>
        </p:nvSpPr>
        <p:spPr bwMode="gray">
          <a:xfrm>
            <a:off x="2567608" y="2996952"/>
            <a:ext cx="6673229" cy="3096344"/>
          </a:xfrm>
          <a:prstGeom prst="roundRect">
            <a:avLst>
              <a:gd name="adj" fmla="val 10347"/>
            </a:avLst>
          </a:prstGeom>
          <a:solidFill>
            <a:schemeClr val="bg1"/>
          </a:solidFill>
          <a:ln w="50800">
            <a:solidFill>
              <a:schemeClr val="accent1"/>
            </a:solidFill>
            <a:round/>
            <a:headEnd/>
            <a:tailEnd/>
          </a:ln>
          <a:effectLst>
            <a:outerShdw dist="107763" dir="2700000" algn="ctr" rotWithShape="0">
              <a:srgbClr val="808080">
                <a:alpha val="50000"/>
              </a:srgbClr>
            </a:outerShdw>
          </a:effectLst>
        </p:spPr>
        <p:txBody>
          <a:bodyPr wrap="none" anchor="ctr"/>
          <a:lstStyle/>
          <a:p>
            <a:endParaRPr lang="zh-CN" altLang="en-US"/>
          </a:p>
        </p:txBody>
      </p:sp>
      <p:sp>
        <p:nvSpPr>
          <p:cNvPr id="2" name="标题 1"/>
          <p:cNvSpPr>
            <a:spLocks noGrp="1"/>
          </p:cNvSpPr>
          <p:nvPr>
            <p:ph type="title"/>
          </p:nvPr>
        </p:nvSpPr>
        <p:spPr/>
        <p:txBody>
          <a:bodyPr/>
          <a:lstStyle/>
          <a:p>
            <a:r>
              <a:rPr lang="en-US" altLang="zh-CN" sz="2000" dirty="0" smtClean="0"/>
              <a:t>4</a:t>
            </a:r>
            <a:r>
              <a:rPr lang="zh-CN" altLang="en-US" sz="2000" dirty="0" smtClean="0"/>
              <a:t>、</a:t>
            </a:r>
            <a:r>
              <a:rPr lang="en-US" altLang="zh-CN" sz="2000" dirty="0" smtClean="0"/>
              <a:t>Alpha</a:t>
            </a:r>
            <a:r>
              <a:rPr lang="zh-CN" altLang="en-US" sz="2000" dirty="0"/>
              <a:t>策略面临的风险</a:t>
            </a:r>
          </a:p>
        </p:txBody>
      </p:sp>
      <p:sp>
        <p:nvSpPr>
          <p:cNvPr id="4" name="AutoShape 3"/>
          <p:cNvSpPr>
            <a:spLocks noChangeArrowheads="1"/>
          </p:cNvSpPr>
          <p:nvPr/>
        </p:nvSpPr>
        <p:spPr bwMode="auto">
          <a:xfrm rot="5400000">
            <a:off x="3353538" y="767096"/>
            <a:ext cx="1997491" cy="3000821"/>
          </a:xfrm>
          <a:prstGeom prst="homePlate">
            <a:avLst>
              <a:gd name="adj" fmla="val 13083"/>
            </a:avLst>
          </a:prstGeom>
          <a:solidFill>
            <a:srgbClr val="B2D2DE"/>
          </a:solidFill>
          <a:ln>
            <a:noFill/>
          </a:ln>
          <a:effectLst>
            <a:outerShdw dist="35921" dir="2700000" algn="ctr" rotWithShape="0">
              <a:srgbClr val="FFAA00"/>
            </a:outerShdw>
          </a:effectLst>
          <a:extLst>
            <a:ext uri="{91240B29-F687-4F45-9708-019B960494DF}">
              <a14:hiddenLine xmlns:a14="http://schemas.microsoft.com/office/drawing/2010/main" w="6350">
                <a:solidFill>
                  <a:schemeClr val="tx2"/>
                </a:solidFill>
                <a:miter lim="800000"/>
                <a:headEnd/>
                <a:tailEnd/>
              </a14:hiddenLine>
            </a:ext>
          </a:extLst>
        </p:spPr>
        <p:txBody>
          <a:bodyPr wrap="square" lIns="0" tIns="0" rIns="0" bIns="0" anchor="ctr">
            <a:spAutoFit/>
          </a:bodyPr>
          <a:lstStyle/>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zh-CN" altLang="en-US" sz="1300" b="1" kern="0" dirty="0">
              <a:solidFill>
                <a:srgbClr val="000000"/>
              </a:solidFill>
              <a:latin typeface="Arial" panose="020B0604020202020204" pitchFamily="34" charset="0"/>
              <a:ea typeface="宋体" pitchFamily="2" charset="-122"/>
            </a:endParaRPr>
          </a:p>
        </p:txBody>
      </p:sp>
      <p:sp>
        <p:nvSpPr>
          <p:cNvPr id="5" name="AutoShape 3"/>
          <p:cNvSpPr>
            <a:spLocks noChangeArrowheads="1"/>
          </p:cNvSpPr>
          <p:nvPr/>
        </p:nvSpPr>
        <p:spPr bwMode="auto">
          <a:xfrm rot="5400000">
            <a:off x="6385423" y="767096"/>
            <a:ext cx="1997491" cy="3000821"/>
          </a:xfrm>
          <a:prstGeom prst="homePlate">
            <a:avLst>
              <a:gd name="adj" fmla="val 13083"/>
            </a:avLst>
          </a:prstGeom>
          <a:solidFill>
            <a:srgbClr val="B2D2DE"/>
          </a:solidFill>
          <a:ln>
            <a:noFill/>
          </a:ln>
          <a:effectLst>
            <a:outerShdw dist="35921" dir="2700000" algn="ctr" rotWithShape="0">
              <a:srgbClr val="FFAA00"/>
            </a:outerShdw>
          </a:effectLst>
          <a:extLst>
            <a:ext uri="{91240B29-F687-4F45-9708-019B960494DF}">
              <a14:hiddenLine xmlns:a14="http://schemas.microsoft.com/office/drawing/2010/main" w="6350">
                <a:solidFill>
                  <a:schemeClr val="tx2"/>
                </a:solidFill>
                <a:miter lim="800000"/>
                <a:headEnd/>
                <a:tailEnd/>
              </a14:hiddenLine>
            </a:ext>
          </a:extLst>
        </p:spPr>
        <p:txBody>
          <a:bodyPr wrap="square" lIns="0" tIns="0" rIns="0" bIns="0" anchor="ctr">
            <a:spAutoFit/>
          </a:bodyPr>
          <a:lstStyle/>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zh-CN" altLang="en-US" sz="1300" b="1" kern="0" dirty="0">
              <a:solidFill>
                <a:srgbClr val="000000"/>
              </a:solidFill>
              <a:latin typeface="Arial" panose="020B0604020202020204" pitchFamily="34" charset="0"/>
              <a:ea typeface="宋体" pitchFamily="2" charset="-122"/>
            </a:endParaRPr>
          </a:p>
        </p:txBody>
      </p:sp>
      <p:sp>
        <p:nvSpPr>
          <p:cNvPr id="6" name="Rectangle 22"/>
          <p:cNvSpPr>
            <a:spLocks noChangeArrowheads="1"/>
          </p:cNvSpPr>
          <p:nvPr/>
        </p:nvSpPr>
        <p:spPr bwMode="auto">
          <a:xfrm>
            <a:off x="2995888" y="1412776"/>
            <a:ext cx="269159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587" lvl="1" defTabSz="330200">
              <a:lnSpc>
                <a:spcPct val="150000"/>
              </a:lnSpc>
              <a:spcBef>
                <a:spcPct val="50000"/>
              </a:spcBef>
              <a:tabLst>
                <a:tab pos="8521700" algn="r"/>
              </a:tabLst>
            </a:pPr>
            <a:r>
              <a:rPr lang="zh-CN" altLang="en-US" sz="1600" dirty="0">
                <a:solidFill>
                  <a:srgbClr val="000000"/>
                </a:solidFill>
                <a:latin typeface="微软雅黑" pitchFamily="34" charset="-122"/>
                <a:ea typeface="微软雅黑" pitchFamily="34" charset="-122"/>
              </a:rPr>
              <a:t>通过卖空建立的</a:t>
            </a:r>
            <a:r>
              <a:rPr lang="en-US" altLang="zh-CN" sz="1600" dirty="0">
                <a:solidFill>
                  <a:srgbClr val="000000"/>
                </a:solidFill>
                <a:latin typeface="微软雅黑" pitchFamily="34" charset="-122"/>
                <a:ea typeface="微软雅黑" pitchFamily="34" charset="-122"/>
              </a:rPr>
              <a:t>Alpha</a:t>
            </a:r>
            <a:r>
              <a:rPr lang="zh-CN" altLang="en-US" sz="1600" dirty="0">
                <a:solidFill>
                  <a:srgbClr val="000000"/>
                </a:solidFill>
                <a:latin typeface="微软雅黑" pitchFamily="34" charset="-122"/>
                <a:ea typeface="微软雅黑" pitchFamily="34" charset="-122"/>
              </a:rPr>
              <a:t>策略，当大盘出现大幅反弹，</a:t>
            </a:r>
            <a:r>
              <a:rPr lang="en-US" altLang="zh-CN" sz="1600" dirty="0">
                <a:solidFill>
                  <a:srgbClr val="000000"/>
                </a:solidFill>
                <a:latin typeface="微软雅黑" pitchFamily="34" charset="-122"/>
                <a:ea typeface="微软雅黑" pitchFamily="34" charset="-122"/>
              </a:rPr>
              <a:t>Alpha</a:t>
            </a:r>
            <a:r>
              <a:rPr lang="zh-CN" altLang="en-US" sz="1600" dirty="0">
                <a:solidFill>
                  <a:srgbClr val="000000"/>
                </a:solidFill>
                <a:latin typeface="微软雅黑" pitchFamily="34" charset="-122"/>
                <a:ea typeface="微软雅黑" pitchFamily="34" charset="-122"/>
              </a:rPr>
              <a:t>策略组合表现将弱于单纯持有股票的组合</a:t>
            </a:r>
            <a:endParaRPr lang="en-US" altLang="zh-CN" sz="1600" dirty="0">
              <a:solidFill>
                <a:srgbClr val="000000"/>
              </a:solidFill>
              <a:latin typeface="微软雅黑" pitchFamily="34" charset="-122"/>
              <a:ea typeface="微软雅黑" pitchFamily="34" charset="-122"/>
            </a:endParaRPr>
          </a:p>
        </p:txBody>
      </p:sp>
      <mc:AlternateContent xmlns:mc="http://schemas.openxmlformats.org/markup-compatibility/2006">
        <mc:Choice xmlns:a14="http://schemas.microsoft.com/office/drawing/2010/main" Requires="a14">
          <p:sp>
            <p:nvSpPr>
              <p:cNvPr id="8" name="Rectangle 22"/>
              <p:cNvSpPr>
                <a:spLocks noChangeArrowheads="1"/>
              </p:cNvSpPr>
              <p:nvPr/>
            </p:nvSpPr>
            <p:spPr bwMode="auto">
              <a:xfrm>
                <a:off x="5979281" y="1412776"/>
                <a:ext cx="2856805" cy="14773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a:spAutoFit/>
              </a:bodyPr>
              <a:lstStyle/>
              <a:p>
                <a:pPr marL="1587" lvl="1" defTabSz="330200">
                  <a:lnSpc>
                    <a:spcPct val="150000"/>
                  </a:lnSpc>
                  <a:spcBef>
                    <a:spcPct val="50000"/>
                  </a:spcBef>
                  <a:tabLst>
                    <a:tab pos="8521700" algn="r"/>
                  </a:tabLst>
                </a:pPr>
                <a:r>
                  <a:rPr lang="en-US" altLang="zh-CN" sz="1600" dirty="0">
                    <a:solidFill>
                      <a:srgbClr val="000000"/>
                    </a:solidFill>
                    <a:latin typeface="微软雅黑" pitchFamily="34" charset="-122"/>
                    <a:ea typeface="微软雅黑" pitchFamily="34" charset="-122"/>
                  </a:rPr>
                  <a:t>Beta</a:t>
                </a:r>
                <a:r>
                  <a:rPr lang="zh-CN" altLang="en-US" sz="1600" dirty="0">
                    <a:solidFill>
                      <a:srgbClr val="000000"/>
                    </a:solidFill>
                    <a:latin typeface="微软雅黑" pitchFamily="34" charset="-122"/>
                    <a:ea typeface="微软雅黑" pitchFamily="34" charset="-122"/>
                  </a:rPr>
                  <a:t>值的时变特征明显，做到动态调整有一定难度，可通过</a:t>
                </a:r>
                <a:r>
                  <a:rPr lang="zh-CN" altLang="en-US" sz="1600" dirty="0">
                    <a:solidFill>
                      <a:srgbClr val="FF0000"/>
                    </a:solidFill>
                    <a:latin typeface="微软雅黑" pitchFamily="34" charset="-122"/>
                    <a:ea typeface="微软雅黑" pitchFamily="34" charset="-122"/>
                  </a:rPr>
                  <a:t>美林模型</a:t>
                </a:r>
                <a:r>
                  <a:rPr lang="zh-CN" altLang="en-US" sz="1600" dirty="0">
                    <a:solidFill>
                      <a:srgbClr val="000000"/>
                    </a:solidFill>
                    <a:latin typeface="微软雅黑" pitchFamily="34" charset="-122"/>
                    <a:ea typeface="微软雅黑" pitchFamily="34" charset="-122"/>
                  </a:rPr>
                  <a:t>计算组合</a:t>
                </a:r>
                <a:r>
                  <a:rPr lang="en-US" altLang="zh-CN" sz="1600" dirty="0">
                    <a:solidFill>
                      <a:srgbClr val="000000"/>
                    </a:solidFill>
                    <a:latin typeface="微软雅黑" pitchFamily="34" charset="-122"/>
                    <a:ea typeface="微软雅黑" pitchFamily="34" charset="-122"/>
                  </a:rPr>
                  <a:t>Beta</a:t>
                </a:r>
                <a:r>
                  <a:rPr lang="zh-CN" altLang="en-US" sz="1600" dirty="0">
                    <a:solidFill>
                      <a:srgbClr val="000000"/>
                    </a:solidFill>
                    <a:latin typeface="微软雅黑" pitchFamily="34" charset="-122"/>
                    <a:ea typeface="微软雅黑" pitchFamily="34" charset="-122"/>
                  </a:rPr>
                  <a:t>值</a:t>
                </a:r>
                <a:endParaRPr lang="en-US" altLang="zh-CN" sz="1600" dirty="0">
                  <a:solidFill>
                    <a:srgbClr val="000000"/>
                  </a:solidFill>
                  <a:latin typeface="微软雅黑" pitchFamily="34" charset="-122"/>
                  <a:ea typeface="微软雅黑" pitchFamily="34" charset="-122"/>
                </a:endParaRPr>
              </a:p>
              <a:p>
                <a:pPr marL="1587" lvl="1" defTabSz="330200">
                  <a:lnSpc>
                    <a:spcPct val="150000"/>
                  </a:lnSpc>
                  <a:spcBef>
                    <a:spcPct val="50000"/>
                  </a:spcBef>
                  <a:tabLst>
                    <a:tab pos="8521700" algn="r"/>
                  </a:tabLst>
                </a:pPr>
                <a14:m>
                  <m:oMathPara xmlns:m="http://schemas.openxmlformats.org/officeDocument/2006/math">
                    <m:oMathParaPr>
                      <m:jc m:val="centerGroup"/>
                    </m:oMathParaPr>
                    <m:oMath xmlns:m="http://schemas.openxmlformats.org/officeDocument/2006/math">
                      <m:r>
                        <a:rPr lang="zh-CN" altLang="en-US" sz="1600" i="1">
                          <a:latin typeface="Cambria Math"/>
                        </a:rPr>
                        <m:t>𝐵</m:t>
                      </m:r>
                      <m:sSub>
                        <m:sSubPr>
                          <m:ctrlPr>
                            <a:rPr lang="zh-CN" altLang="en-US" sz="1600" i="1">
                              <a:latin typeface="Cambria Math" panose="02040503050406030204" pitchFamily="18" charset="0"/>
                            </a:rPr>
                          </m:ctrlPr>
                        </m:sSubPr>
                        <m:e>
                          <m:r>
                            <m:rPr>
                              <m:nor/>
                            </m:rPr>
                            <a:rPr lang="zh-CN" altLang="en-US" sz="1600" i="1"/>
                            <m:t>eta</m:t>
                          </m:r>
                        </m:e>
                        <m:sub>
                          <m:r>
                            <a:rPr lang="zh-CN" altLang="en-US" sz="1600" i="1">
                              <a:latin typeface="Cambria Math"/>
                            </a:rPr>
                            <m:t>𝑡</m:t>
                          </m:r>
                        </m:sub>
                      </m:sSub>
                      <m:r>
                        <a:rPr lang="zh-CN" altLang="en-US" sz="1600">
                          <a:latin typeface="Cambria Math"/>
                        </a:rPr>
                        <m:t>=0.35+0.65⋅</m:t>
                      </m:r>
                      <m:r>
                        <a:rPr lang="zh-CN" altLang="en-US" sz="1600" i="1">
                          <a:latin typeface="Cambria Math"/>
                        </a:rPr>
                        <m:t>𝐵</m:t>
                      </m:r>
                      <m:sSub>
                        <m:sSubPr>
                          <m:ctrlPr>
                            <a:rPr lang="zh-CN" altLang="en-US" sz="1600" i="1">
                              <a:latin typeface="Cambria Math" panose="02040503050406030204" pitchFamily="18" charset="0"/>
                            </a:rPr>
                          </m:ctrlPr>
                        </m:sSubPr>
                        <m:e>
                          <m:r>
                            <m:rPr>
                              <m:nor/>
                            </m:rPr>
                            <a:rPr lang="zh-CN" altLang="en-US" sz="1600" i="1"/>
                            <m:t>eta</m:t>
                          </m:r>
                        </m:e>
                        <m:sub>
                          <m:r>
                            <a:rPr lang="zh-CN" altLang="en-US" sz="1600" i="1">
                              <a:latin typeface="Cambria Math"/>
                            </a:rPr>
                            <m:t>𝑡</m:t>
                          </m:r>
                          <m:r>
                            <a:rPr lang="zh-CN" altLang="en-US" sz="1600">
                              <a:latin typeface="Cambria Math"/>
                            </a:rPr>
                            <m:t>−1</m:t>
                          </m:r>
                        </m:sub>
                      </m:sSub>
                    </m:oMath>
                  </m:oMathPara>
                </a14:m>
                <a:endParaRPr lang="en-US" altLang="zh-CN" sz="1600" dirty="0">
                  <a:solidFill>
                    <a:srgbClr val="000000"/>
                  </a:solidFill>
                  <a:latin typeface="微软雅黑" pitchFamily="34" charset="-122"/>
                  <a:ea typeface="微软雅黑" pitchFamily="34" charset="-122"/>
                </a:endParaRPr>
              </a:p>
            </p:txBody>
          </p:sp>
        </mc:Choice>
        <mc:Fallback>
          <p:sp>
            <p:nvSpPr>
              <p:cNvPr id="8" name="Rectangle 22"/>
              <p:cNvSpPr>
                <a:spLocks noRot="1" noChangeAspect="1" noMove="1" noResize="1" noEditPoints="1" noAdjustHandles="1" noChangeArrowheads="1" noChangeShapeType="1" noTextEdit="1"/>
              </p:cNvSpPr>
              <p:nvPr/>
            </p:nvSpPr>
            <p:spPr bwMode="auto">
              <a:xfrm>
                <a:off x="5979281" y="1412776"/>
                <a:ext cx="2856805" cy="1477328"/>
              </a:xfrm>
              <a:prstGeom prst="rect">
                <a:avLst/>
              </a:prstGeom>
              <a:blipFill rotWithShape="0">
                <a:blip r:embed="rId2"/>
                <a:stretch>
                  <a:fillRect l="-4487" r="-29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Rectangle 22"/>
          <p:cNvSpPr>
            <a:spLocks noChangeArrowheads="1"/>
          </p:cNvSpPr>
          <p:nvPr/>
        </p:nvSpPr>
        <p:spPr bwMode="auto">
          <a:xfrm>
            <a:off x="2701744" y="3257688"/>
            <a:ext cx="6408713"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87337" lvl="1" indent="-285750" defTabSz="330200">
              <a:lnSpc>
                <a:spcPct val="150000"/>
              </a:lnSpc>
              <a:spcBef>
                <a:spcPct val="50000"/>
              </a:spcBef>
              <a:buFont typeface="Arial" pitchFamily="34" charset="0"/>
              <a:buChar char="•"/>
              <a:tabLst>
                <a:tab pos="8521700" algn="r"/>
              </a:tabLst>
            </a:pPr>
            <a:r>
              <a:rPr lang="zh-CN" altLang="en-US" sz="1600" dirty="0">
                <a:solidFill>
                  <a:srgbClr val="000000"/>
                </a:solidFill>
                <a:latin typeface="微软雅黑" pitchFamily="34" charset="-122"/>
                <a:ea typeface="微软雅黑" pitchFamily="34" charset="-122"/>
              </a:rPr>
              <a:t>因为卖空期货合约需要支付保证金，如果期货价格上涨，根据每日结算制度，至少在每天收盘后需要追加保证金，所以</a:t>
            </a:r>
            <a:r>
              <a:rPr lang="en-US" altLang="zh-CN" sz="1600" dirty="0">
                <a:solidFill>
                  <a:srgbClr val="000000"/>
                </a:solidFill>
                <a:latin typeface="微软雅黑" pitchFamily="34" charset="-122"/>
                <a:ea typeface="微软雅黑" pitchFamily="34" charset="-122"/>
              </a:rPr>
              <a:t>Alpha</a:t>
            </a:r>
            <a:r>
              <a:rPr lang="zh-CN" altLang="en-US" sz="1600" dirty="0">
                <a:solidFill>
                  <a:srgbClr val="000000"/>
                </a:solidFill>
                <a:latin typeface="微软雅黑" pitchFamily="34" charset="-122"/>
                <a:ea typeface="微软雅黑" pitchFamily="34" charset="-122"/>
              </a:rPr>
              <a:t>策略组合面临期货空头爆仓、交易失败的风险。因此需要预留足够的资金，根据组合的预期持仓时间准备备用保证金，应对股指期货可能的涨幅</a:t>
            </a:r>
            <a:endParaRPr lang="en-US" altLang="zh-CN" sz="1600" dirty="0">
              <a:solidFill>
                <a:srgbClr val="000000"/>
              </a:solidFill>
              <a:latin typeface="微软雅黑" pitchFamily="34" charset="-122"/>
              <a:ea typeface="微软雅黑" pitchFamily="34" charset="-122"/>
            </a:endParaRPr>
          </a:p>
          <a:p>
            <a:pPr marL="287337" lvl="1" indent="-285750" defTabSz="330200">
              <a:lnSpc>
                <a:spcPct val="150000"/>
              </a:lnSpc>
              <a:spcBef>
                <a:spcPct val="50000"/>
              </a:spcBef>
              <a:buFont typeface="Arial" pitchFamily="34" charset="0"/>
              <a:buChar char="•"/>
              <a:tabLst>
                <a:tab pos="8521700" algn="r"/>
              </a:tabLst>
            </a:pPr>
            <a:r>
              <a:rPr lang="zh-CN" altLang="en-US" sz="1600" dirty="0">
                <a:solidFill>
                  <a:srgbClr val="000000"/>
                </a:solidFill>
                <a:latin typeface="微软雅黑" pitchFamily="34" charset="-122"/>
                <a:ea typeface="微软雅黑" pitchFamily="34" charset="-122"/>
              </a:rPr>
              <a:t>备用保证金水平取决于持仓期内指数最大涨幅，根据中金采用回望期权模型测算，股指期货当月合约保证金为</a:t>
            </a:r>
            <a:r>
              <a:rPr lang="en-US" altLang="zh-CN" sz="1600" dirty="0">
                <a:solidFill>
                  <a:srgbClr val="000000"/>
                </a:solidFill>
                <a:latin typeface="微软雅黑" pitchFamily="34" charset="-122"/>
                <a:ea typeface="微软雅黑" pitchFamily="34" charset="-122"/>
              </a:rPr>
              <a:t>15%</a:t>
            </a:r>
            <a:r>
              <a:rPr lang="zh-CN" altLang="en-US" sz="1600" dirty="0">
                <a:solidFill>
                  <a:srgbClr val="000000"/>
                </a:solidFill>
                <a:latin typeface="微软雅黑" pitchFamily="34" charset="-122"/>
                <a:ea typeface="微软雅黑" pitchFamily="34" charset="-122"/>
              </a:rPr>
              <a:t>以及增加</a:t>
            </a:r>
            <a:r>
              <a:rPr lang="en-US" altLang="zh-CN" sz="1600" dirty="0">
                <a:solidFill>
                  <a:srgbClr val="000000"/>
                </a:solidFill>
                <a:latin typeface="微软雅黑" pitchFamily="34" charset="-122"/>
                <a:ea typeface="微软雅黑" pitchFamily="34" charset="-122"/>
              </a:rPr>
              <a:t>15%</a:t>
            </a:r>
            <a:r>
              <a:rPr lang="zh-CN" altLang="en-US" sz="1600" dirty="0">
                <a:solidFill>
                  <a:srgbClr val="000000"/>
                </a:solidFill>
                <a:latin typeface="微软雅黑" pitchFamily="34" charset="-122"/>
                <a:ea typeface="微软雅黑" pitchFamily="34" charset="-122"/>
              </a:rPr>
              <a:t>的备用保证金，在</a:t>
            </a:r>
            <a:r>
              <a:rPr lang="en-US" altLang="zh-CN" sz="1600" dirty="0">
                <a:solidFill>
                  <a:srgbClr val="000000"/>
                </a:solidFill>
                <a:latin typeface="微软雅黑" pitchFamily="34" charset="-122"/>
                <a:ea typeface="微软雅黑" pitchFamily="34" charset="-122"/>
              </a:rPr>
              <a:t>95%</a:t>
            </a:r>
            <a:r>
              <a:rPr lang="zh-CN" altLang="en-US" sz="1600" dirty="0">
                <a:solidFill>
                  <a:srgbClr val="000000"/>
                </a:solidFill>
                <a:latin typeface="微软雅黑" pitchFamily="34" charset="-122"/>
                <a:ea typeface="微软雅黑" pitchFamily="34" charset="-122"/>
              </a:rPr>
              <a:t>的情况下可保证在</a:t>
            </a:r>
            <a:r>
              <a:rPr lang="en-US" altLang="zh-CN" sz="1600" dirty="0">
                <a:solidFill>
                  <a:srgbClr val="000000"/>
                </a:solidFill>
                <a:latin typeface="微软雅黑" pitchFamily="34" charset="-122"/>
                <a:ea typeface="微软雅黑" pitchFamily="34" charset="-122"/>
              </a:rPr>
              <a:t>1</a:t>
            </a:r>
            <a:r>
              <a:rPr lang="zh-CN" altLang="en-US" sz="1600" dirty="0">
                <a:solidFill>
                  <a:srgbClr val="000000"/>
                </a:solidFill>
                <a:latin typeface="微软雅黑" pitchFamily="34" charset="-122"/>
                <a:ea typeface="微软雅黑" pitchFamily="34" charset="-122"/>
              </a:rPr>
              <a:t>个月内不会爆仓</a:t>
            </a:r>
            <a:endParaRPr lang="en-US" altLang="zh-CN" sz="16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219254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smtClean="0"/>
              <a:t>5</a:t>
            </a:r>
            <a:r>
              <a:rPr lang="zh-CN" altLang="en-US" sz="2000" dirty="0" smtClean="0"/>
              <a:t>、</a:t>
            </a:r>
            <a:r>
              <a:rPr lang="en-US" altLang="zh-CN" sz="2000" dirty="0" smtClean="0"/>
              <a:t>Alpha</a:t>
            </a:r>
            <a:r>
              <a:rPr lang="zh-CN" altLang="en-US" sz="2000" dirty="0"/>
              <a:t>策略在国内运用</a:t>
            </a:r>
            <a:r>
              <a:rPr lang="zh-CN" altLang="zh-CN" sz="2000" dirty="0"/>
              <a:t>存在</a:t>
            </a:r>
            <a:r>
              <a:rPr lang="zh-CN" altLang="en-US" sz="2000" dirty="0"/>
              <a:t>的</a:t>
            </a:r>
            <a:r>
              <a:rPr lang="zh-CN" altLang="zh-CN" sz="2000" dirty="0"/>
              <a:t>瓶颈</a:t>
            </a:r>
            <a:endParaRPr lang="zh-CN" altLang="en-US" sz="2000" dirty="0"/>
          </a:p>
        </p:txBody>
      </p:sp>
      <p:graphicFrame>
        <p:nvGraphicFramePr>
          <p:cNvPr id="4" name="内容占位符 3"/>
          <p:cNvGraphicFramePr>
            <a:graphicFrameLocks noGrp="1"/>
          </p:cNvGraphicFramePr>
          <p:nvPr>
            <p:ph idx="1"/>
          </p:nvPr>
        </p:nvGraphicFramePr>
        <p:xfrm>
          <a:off x="1981200" y="1196976"/>
          <a:ext cx="8229600" cy="4968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148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4144" y="274638"/>
            <a:ext cx="9997440" cy="678988"/>
          </a:xfrm>
        </p:spPr>
        <p:txBody>
          <a:bodyPr>
            <a:normAutofit/>
          </a:bodyPr>
          <a:lstStyle/>
          <a:p>
            <a:pPr algn="ctr"/>
            <a:r>
              <a:rPr lang="zh-CN" altLang="en-US" sz="2800" dirty="0" smtClean="0"/>
              <a:t>四、</a:t>
            </a:r>
            <a:r>
              <a:rPr lang="en-US" altLang="zh-CN" sz="2800" dirty="0" smtClean="0"/>
              <a:t>Alpha</a:t>
            </a:r>
            <a:r>
              <a:rPr lang="zh-CN" altLang="en-US" sz="2800" dirty="0" smtClean="0"/>
              <a:t>策略获取举例</a:t>
            </a:r>
            <a:endParaRPr lang="zh-CN" altLang="en-US" sz="2800" dirty="0"/>
          </a:p>
        </p:txBody>
      </p:sp>
      <p:sp>
        <p:nvSpPr>
          <p:cNvPr id="29" name="Text Box 65"/>
          <p:cNvSpPr txBox="1">
            <a:spLocks noChangeArrowheads="1"/>
          </p:cNvSpPr>
          <p:nvPr/>
        </p:nvSpPr>
        <p:spPr bwMode="auto">
          <a:xfrm>
            <a:off x="2711624" y="1372706"/>
            <a:ext cx="3564396" cy="400110"/>
          </a:xfrm>
          <a:prstGeom prst="rect">
            <a:avLst/>
          </a:prstGeom>
          <a:noFill/>
          <a:ln w="9525">
            <a:noFill/>
            <a:miter lim="800000"/>
            <a:headEnd/>
            <a:tailEnd/>
          </a:ln>
        </p:spPr>
        <p:txBody>
          <a:bodyPr wrap="square">
            <a:spAutoFit/>
          </a:bodyPr>
          <a:lstStyle/>
          <a:p>
            <a:pPr algn="ctr">
              <a:spcBef>
                <a:spcPct val="50000"/>
              </a:spcBef>
              <a:defRPr/>
            </a:pPr>
            <a:r>
              <a:rPr lang="en-US" altLang="zh-CN" sz="2000" dirty="0">
                <a:latin typeface="黑体" panose="02010609060101010101" pitchFamily="49" charset="-122"/>
                <a:ea typeface="黑体" panose="02010609060101010101" pitchFamily="49" charset="-122"/>
              </a:rPr>
              <a:t>Alpha</a:t>
            </a:r>
            <a:r>
              <a:rPr lang="zh-CN" altLang="en-US" sz="2000" dirty="0">
                <a:latin typeface="黑体" panose="02010609060101010101" pitchFamily="49" charset="-122"/>
                <a:ea typeface="黑体" panose="02010609060101010101" pitchFamily="49" charset="-122"/>
              </a:rPr>
              <a:t>策略原理</a:t>
            </a:r>
          </a:p>
        </p:txBody>
      </p:sp>
      <p:sp>
        <p:nvSpPr>
          <p:cNvPr id="30" name="Text Box 65"/>
          <p:cNvSpPr txBox="1">
            <a:spLocks noChangeArrowheads="1"/>
          </p:cNvSpPr>
          <p:nvPr/>
        </p:nvSpPr>
        <p:spPr bwMode="auto">
          <a:xfrm>
            <a:off x="6744073" y="1564303"/>
            <a:ext cx="2765149" cy="400110"/>
          </a:xfrm>
          <a:prstGeom prst="rect">
            <a:avLst/>
          </a:prstGeom>
          <a:noFill/>
          <a:ln w="9525">
            <a:noFill/>
            <a:miter lim="800000"/>
            <a:headEnd/>
            <a:tailEnd/>
          </a:ln>
        </p:spPr>
        <p:txBody>
          <a:bodyPr wrap="square">
            <a:spAutoFit/>
          </a:bodyPr>
          <a:lstStyle/>
          <a:p>
            <a:pPr algn="ctr">
              <a:spcBef>
                <a:spcPct val="50000"/>
              </a:spcBef>
              <a:defRPr/>
            </a:pPr>
            <a:r>
              <a:rPr lang="zh-CN" altLang="en-US" sz="2000" dirty="0">
                <a:latin typeface="黑体" panose="02010609060101010101" pitchFamily="49" charset="-122"/>
                <a:ea typeface="黑体" panose="02010609060101010101" pitchFamily="49" charset="-122"/>
              </a:rPr>
              <a:t>获取</a:t>
            </a:r>
            <a:r>
              <a:rPr lang="en-US" altLang="zh-CN" sz="2000" dirty="0">
                <a:latin typeface="黑体" panose="02010609060101010101" pitchFamily="49" charset="-122"/>
                <a:ea typeface="黑体" panose="02010609060101010101" pitchFamily="49" charset="-122"/>
              </a:rPr>
              <a:t>Alpha</a:t>
            </a:r>
            <a:r>
              <a:rPr lang="zh-CN" altLang="en-US" sz="2000" dirty="0">
                <a:latin typeface="黑体" panose="02010609060101010101" pitchFamily="49" charset="-122"/>
                <a:ea typeface="黑体" panose="02010609060101010101" pitchFamily="49" charset="-122"/>
              </a:rPr>
              <a:t>的策略举例</a:t>
            </a:r>
          </a:p>
        </p:txBody>
      </p:sp>
      <p:cxnSp>
        <p:nvCxnSpPr>
          <p:cNvPr id="32" name="直接连接符 31"/>
          <p:cNvCxnSpPr/>
          <p:nvPr/>
        </p:nvCxnSpPr>
        <p:spPr>
          <a:xfrm>
            <a:off x="6816080" y="2168570"/>
            <a:ext cx="2664296"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AutoShape 2"/>
          <p:cNvSpPr>
            <a:spLocks noChangeArrowheads="1"/>
          </p:cNvSpPr>
          <p:nvPr/>
        </p:nvSpPr>
        <p:spPr bwMode="gray">
          <a:xfrm>
            <a:off x="6600057" y="2411142"/>
            <a:ext cx="3094659" cy="3178099"/>
          </a:xfrm>
          <a:prstGeom prst="roundRect">
            <a:avLst>
              <a:gd name="adj" fmla="val 10347"/>
            </a:avLst>
          </a:prstGeom>
          <a:solidFill>
            <a:schemeClr val="bg1"/>
          </a:solidFill>
          <a:ln w="50800">
            <a:solidFill>
              <a:schemeClr val="accent1"/>
            </a:solidFill>
            <a:round/>
            <a:headEnd/>
            <a:tailEnd/>
          </a:ln>
          <a:effectLst>
            <a:outerShdw dist="107763" dir="2700000" algn="ctr" rotWithShape="0">
              <a:srgbClr val="808080">
                <a:alpha val="50000"/>
              </a:srgbClr>
            </a:outerShdw>
          </a:effectLst>
        </p:spPr>
        <p:txBody>
          <a:bodyPr wrap="none" anchor="ctr"/>
          <a:lstStyle/>
          <a:p>
            <a:endParaRPr lang="zh-CN" altLang="en-US"/>
          </a:p>
        </p:txBody>
      </p:sp>
      <p:sp>
        <p:nvSpPr>
          <p:cNvPr id="34" name="Rectangle 22"/>
          <p:cNvSpPr>
            <a:spLocks noChangeArrowheads="1"/>
          </p:cNvSpPr>
          <p:nvPr/>
        </p:nvSpPr>
        <p:spPr bwMode="auto">
          <a:xfrm>
            <a:off x="6744073" y="2713125"/>
            <a:ext cx="2878635"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87337" lvl="1" indent="-285750" defTabSz="330200">
              <a:lnSpc>
                <a:spcPct val="150000"/>
              </a:lnSpc>
              <a:spcBef>
                <a:spcPct val="50000"/>
              </a:spcBef>
              <a:buFont typeface="Arial" pitchFamily="34" charset="0"/>
              <a:buChar char="•"/>
              <a:tabLst>
                <a:tab pos="8521700" algn="r"/>
              </a:tabLst>
            </a:pPr>
            <a:r>
              <a:rPr lang="zh-CN" altLang="en-US" dirty="0">
                <a:solidFill>
                  <a:srgbClr val="000000"/>
                </a:solidFill>
                <a:latin typeface="微软雅黑" pitchFamily="34" charset="-122"/>
                <a:ea typeface="微软雅黑" pitchFamily="34" charset="-122"/>
              </a:rPr>
              <a:t>选股技巧</a:t>
            </a:r>
            <a:endParaRPr lang="en-US" altLang="zh-CN" dirty="0">
              <a:solidFill>
                <a:srgbClr val="000000"/>
              </a:solidFill>
              <a:latin typeface="微软雅黑" pitchFamily="34" charset="-122"/>
              <a:ea typeface="微软雅黑" pitchFamily="34" charset="-122"/>
            </a:endParaRPr>
          </a:p>
          <a:p>
            <a:pPr marL="287337" lvl="1" indent="-285750" defTabSz="330200">
              <a:lnSpc>
                <a:spcPct val="150000"/>
              </a:lnSpc>
              <a:spcBef>
                <a:spcPct val="50000"/>
              </a:spcBef>
              <a:buFont typeface="Arial" pitchFamily="34" charset="0"/>
              <a:buChar char="•"/>
              <a:tabLst>
                <a:tab pos="8521700" algn="r"/>
              </a:tabLst>
            </a:pPr>
            <a:r>
              <a:rPr lang="zh-CN" altLang="en-US" dirty="0">
                <a:solidFill>
                  <a:srgbClr val="000000"/>
                </a:solidFill>
                <a:latin typeface="微软雅黑" pitchFamily="34" charset="-122"/>
                <a:ea typeface="微软雅黑" pitchFamily="34" charset="-122"/>
              </a:rPr>
              <a:t>适应性市场</a:t>
            </a:r>
            <a:endParaRPr lang="en-US" altLang="zh-CN" dirty="0">
              <a:solidFill>
                <a:srgbClr val="000000"/>
              </a:solidFill>
              <a:latin typeface="微软雅黑" pitchFamily="34" charset="-122"/>
              <a:ea typeface="微软雅黑" pitchFamily="34" charset="-122"/>
            </a:endParaRPr>
          </a:p>
          <a:p>
            <a:pPr marL="287337" lvl="1" indent="-285750" defTabSz="330200">
              <a:lnSpc>
                <a:spcPct val="150000"/>
              </a:lnSpc>
              <a:spcBef>
                <a:spcPct val="50000"/>
              </a:spcBef>
              <a:buFont typeface="Arial" pitchFamily="34" charset="0"/>
              <a:buChar char="•"/>
              <a:tabLst>
                <a:tab pos="8521700" algn="r"/>
              </a:tabLst>
            </a:pPr>
            <a:r>
              <a:rPr lang="zh-CN" altLang="en-US" dirty="0">
                <a:solidFill>
                  <a:srgbClr val="000000"/>
                </a:solidFill>
                <a:latin typeface="微软雅黑" pitchFamily="34" charset="-122"/>
                <a:ea typeface="微软雅黑" pitchFamily="34" charset="-122"/>
              </a:rPr>
              <a:t>估值策略</a:t>
            </a:r>
            <a:endParaRPr lang="en-US" altLang="zh-CN" dirty="0">
              <a:solidFill>
                <a:srgbClr val="000000"/>
              </a:solidFill>
              <a:latin typeface="微软雅黑" pitchFamily="34" charset="-122"/>
              <a:ea typeface="微软雅黑" pitchFamily="34" charset="-122"/>
            </a:endParaRPr>
          </a:p>
          <a:p>
            <a:pPr marL="287337" lvl="1" indent="-285750" defTabSz="330200">
              <a:lnSpc>
                <a:spcPct val="150000"/>
              </a:lnSpc>
              <a:spcBef>
                <a:spcPct val="50000"/>
              </a:spcBef>
              <a:buFont typeface="Arial" pitchFamily="34" charset="0"/>
              <a:buChar char="•"/>
              <a:tabLst>
                <a:tab pos="8521700" algn="r"/>
              </a:tabLst>
            </a:pPr>
            <a:r>
              <a:rPr lang="zh-CN" altLang="en-US" dirty="0">
                <a:solidFill>
                  <a:srgbClr val="000000"/>
                </a:solidFill>
                <a:latin typeface="微软雅黑" pitchFamily="34" charset="-122"/>
                <a:ea typeface="微软雅黑" pitchFamily="34" charset="-122"/>
              </a:rPr>
              <a:t>动量策略</a:t>
            </a:r>
            <a:endParaRPr lang="en-US" altLang="zh-CN" dirty="0">
              <a:solidFill>
                <a:srgbClr val="000000"/>
              </a:solidFill>
              <a:latin typeface="微软雅黑" pitchFamily="34" charset="-122"/>
              <a:ea typeface="微软雅黑" pitchFamily="34" charset="-122"/>
            </a:endParaRPr>
          </a:p>
          <a:p>
            <a:pPr marL="287337" lvl="1" indent="-285750" defTabSz="330200">
              <a:lnSpc>
                <a:spcPct val="150000"/>
              </a:lnSpc>
              <a:spcBef>
                <a:spcPct val="50000"/>
              </a:spcBef>
              <a:buFont typeface="Arial" pitchFamily="34" charset="0"/>
              <a:buChar char="•"/>
              <a:tabLst>
                <a:tab pos="8521700" algn="r"/>
              </a:tabLst>
            </a:pPr>
            <a:r>
              <a:rPr lang="zh-CN" altLang="en-US" dirty="0">
                <a:solidFill>
                  <a:srgbClr val="000000"/>
                </a:solidFill>
                <a:latin typeface="微软雅黑" pitchFamily="34" charset="-122"/>
                <a:ea typeface="微软雅黑" pitchFamily="34" charset="-122"/>
              </a:rPr>
              <a:t>行为偏差策略</a:t>
            </a:r>
            <a:endParaRPr lang="en-US" altLang="zh-CN" dirty="0">
              <a:solidFill>
                <a:srgbClr val="000000"/>
              </a:solidFill>
              <a:latin typeface="微软雅黑" pitchFamily="34" charset="-122"/>
              <a:ea typeface="微软雅黑" pitchFamily="34" charset="-122"/>
            </a:endParaRPr>
          </a:p>
        </p:txBody>
      </p:sp>
      <p:grpSp>
        <p:nvGrpSpPr>
          <p:cNvPr id="53" name="组合 52"/>
          <p:cNvGrpSpPr/>
          <p:nvPr/>
        </p:nvGrpSpPr>
        <p:grpSpPr>
          <a:xfrm>
            <a:off x="2678268" y="1943265"/>
            <a:ext cx="3273717" cy="4139009"/>
            <a:chOff x="866235" y="2168570"/>
            <a:chExt cx="3273717" cy="4139009"/>
          </a:xfrm>
        </p:grpSpPr>
        <p:sp>
          <p:nvSpPr>
            <p:cNvPr id="5" name="矩形 4"/>
            <p:cNvSpPr/>
            <p:nvPr/>
          </p:nvSpPr>
          <p:spPr>
            <a:xfrm>
              <a:off x="866235" y="3831903"/>
              <a:ext cx="809269" cy="122094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869768" y="4246678"/>
              <a:ext cx="779428" cy="646331"/>
            </a:xfrm>
            <a:prstGeom prst="rect">
              <a:avLst/>
            </a:prstGeom>
            <a:noFill/>
          </p:spPr>
          <p:txBody>
            <a:bodyPr wrap="square" rtlCol="0">
              <a:spAutoFit/>
            </a:bodyPr>
            <a:lstStyle/>
            <a:p>
              <a:pPr algn="ctr"/>
              <a:r>
                <a:rPr lang="en-US" altLang="zh-CN" dirty="0"/>
                <a:t>Alpha</a:t>
              </a:r>
              <a:endParaRPr lang="zh-CN" altLang="en-US" dirty="0"/>
            </a:p>
          </p:txBody>
        </p:sp>
        <p:sp>
          <p:nvSpPr>
            <p:cNvPr id="14" name="矩形 13"/>
            <p:cNvSpPr/>
            <p:nvPr/>
          </p:nvSpPr>
          <p:spPr>
            <a:xfrm>
              <a:off x="1322079" y="2168570"/>
              <a:ext cx="1079208" cy="12209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1489304" y="2307062"/>
              <a:ext cx="779428" cy="923330"/>
            </a:xfrm>
            <a:prstGeom prst="rect">
              <a:avLst/>
            </a:prstGeom>
            <a:noFill/>
          </p:spPr>
          <p:txBody>
            <a:bodyPr wrap="square" rtlCol="0">
              <a:spAutoFit/>
            </a:bodyPr>
            <a:lstStyle/>
            <a:p>
              <a:pPr algn="ctr"/>
              <a:r>
                <a:rPr lang="zh-CN" altLang="en-US" dirty="0">
                  <a:solidFill>
                    <a:schemeClr val="bg1"/>
                  </a:solidFill>
                  <a:latin typeface="微软雅黑" pitchFamily="34" charset="-122"/>
                  <a:ea typeface="微软雅黑" pitchFamily="34" charset="-122"/>
                </a:rPr>
                <a:t>现货组合多头</a:t>
              </a:r>
            </a:p>
          </p:txBody>
        </p:sp>
        <p:sp>
          <p:nvSpPr>
            <p:cNvPr id="21" name="矩形 20"/>
            <p:cNvSpPr/>
            <p:nvPr/>
          </p:nvSpPr>
          <p:spPr>
            <a:xfrm>
              <a:off x="2940892" y="2168570"/>
              <a:ext cx="1079208" cy="12209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3107112" y="2320710"/>
              <a:ext cx="779428" cy="923330"/>
            </a:xfrm>
            <a:prstGeom prst="rect">
              <a:avLst/>
            </a:prstGeom>
            <a:noFill/>
          </p:spPr>
          <p:txBody>
            <a:bodyPr wrap="square" rtlCol="0">
              <a:spAutoFit/>
            </a:bodyPr>
            <a:lstStyle/>
            <a:p>
              <a:pPr algn="ctr"/>
              <a:r>
                <a:rPr lang="zh-CN" altLang="en-US" dirty="0">
                  <a:solidFill>
                    <a:schemeClr val="bg1"/>
                  </a:solidFill>
                  <a:latin typeface="微软雅黑" pitchFamily="34" charset="-122"/>
                  <a:ea typeface="微软雅黑" pitchFamily="34" charset="-122"/>
                </a:rPr>
                <a:t>股指期货空头</a:t>
              </a:r>
            </a:p>
          </p:txBody>
        </p:sp>
        <p:sp>
          <p:nvSpPr>
            <p:cNvPr id="35" name="矩形 34"/>
            <p:cNvSpPr/>
            <p:nvPr/>
          </p:nvSpPr>
          <p:spPr>
            <a:xfrm>
              <a:off x="1989827" y="3850044"/>
              <a:ext cx="809269" cy="122094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2019668" y="4233030"/>
              <a:ext cx="779428" cy="369332"/>
            </a:xfrm>
            <a:prstGeom prst="rect">
              <a:avLst/>
            </a:prstGeom>
            <a:noFill/>
          </p:spPr>
          <p:txBody>
            <a:bodyPr wrap="square" rtlCol="0">
              <a:spAutoFit/>
            </a:bodyPr>
            <a:lstStyle/>
            <a:p>
              <a:pPr algn="ctr"/>
              <a:r>
                <a:rPr lang="en-US" altLang="zh-CN" dirty="0"/>
                <a:t>Beta</a:t>
              </a:r>
              <a:endParaRPr lang="zh-CN" altLang="en-US" dirty="0"/>
            </a:p>
          </p:txBody>
        </p:sp>
        <p:sp>
          <p:nvSpPr>
            <p:cNvPr id="37" name="矩形 36"/>
            <p:cNvSpPr/>
            <p:nvPr/>
          </p:nvSpPr>
          <p:spPr>
            <a:xfrm>
              <a:off x="3069797" y="3807224"/>
              <a:ext cx="809269" cy="122094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3099638" y="4221088"/>
              <a:ext cx="779428" cy="369332"/>
            </a:xfrm>
            <a:prstGeom prst="rect">
              <a:avLst/>
            </a:prstGeom>
            <a:noFill/>
          </p:spPr>
          <p:txBody>
            <a:bodyPr wrap="square" rtlCol="0">
              <a:spAutoFit/>
            </a:bodyPr>
            <a:lstStyle/>
            <a:p>
              <a:pPr algn="ctr"/>
              <a:r>
                <a:rPr lang="en-US" altLang="zh-CN" dirty="0"/>
                <a:t>-Beta</a:t>
              </a:r>
              <a:endParaRPr lang="zh-CN" altLang="en-US" dirty="0"/>
            </a:p>
          </p:txBody>
        </p:sp>
        <p:cxnSp>
          <p:nvCxnSpPr>
            <p:cNvPr id="40" name="直接箭头连接符 39"/>
            <p:cNvCxnSpPr>
              <a:stCxn id="14" idx="2"/>
              <a:endCxn id="5" idx="0"/>
            </p:cNvCxnSpPr>
            <p:nvPr/>
          </p:nvCxnSpPr>
          <p:spPr>
            <a:xfrm flipH="1">
              <a:off x="1270870" y="3389513"/>
              <a:ext cx="590813" cy="442390"/>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4" idx="2"/>
              <a:endCxn id="35" idx="0"/>
            </p:cNvCxnSpPr>
            <p:nvPr/>
          </p:nvCxnSpPr>
          <p:spPr>
            <a:xfrm>
              <a:off x="1861683" y="3389513"/>
              <a:ext cx="532779" cy="460531"/>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1" idx="2"/>
              <a:endCxn id="37" idx="0"/>
            </p:cNvCxnSpPr>
            <p:nvPr/>
          </p:nvCxnSpPr>
          <p:spPr>
            <a:xfrm flipH="1">
              <a:off x="3474432" y="3389513"/>
              <a:ext cx="6064" cy="417711"/>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1879018" y="4000190"/>
              <a:ext cx="2260934" cy="86897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右大括号 49"/>
            <p:cNvSpPr/>
            <p:nvPr/>
          </p:nvSpPr>
          <p:spPr>
            <a:xfrm rot="5400000">
              <a:off x="2130227" y="3827253"/>
              <a:ext cx="478931" cy="2940201"/>
            </a:xfrm>
            <a:prstGeom prst="rightBrace">
              <a:avLst>
                <a:gd name="adj1" fmla="val 98962"/>
                <a:gd name="adj2" fmla="val 50000"/>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矩形 50"/>
            <p:cNvSpPr/>
            <p:nvPr/>
          </p:nvSpPr>
          <p:spPr>
            <a:xfrm>
              <a:off x="1654061" y="5564115"/>
              <a:ext cx="1477779" cy="6104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51"/>
            <p:cNvSpPr txBox="1"/>
            <p:nvPr/>
          </p:nvSpPr>
          <p:spPr>
            <a:xfrm>
              <a:off x="1969747" y="5661248"/>
              <a:ext cx="779428" cy="646331"/>
            </a:xfrm>
            <a:prstGeom prst="rect">
              <a:avLst/>
            </a:prstGeom>
            <a:noFill/>
          </p:spPr>
          <p:txBody>
            <a:bodyPr wrap="square" rtlCol="0">
              <a:spAutoFit/>
            </a:bodyPr>
            <a:lstStyle/>
            <a:p>
              <a:pPr algn="ctr"/>
              <a:r>
                <a:rPr lang="en-US" altLang="zh-CN" dirty="0"/>
                <a:t>Alpha</a:t>
              </a:r>
              <a:endParaRPr lang="zh-CN" altLang="en-US" dirty="0"/>
            </a:p>
          </p:txBody>
        </p:sp>
      </p:grpSp>
    </p:spTree>
    <p:extLst>
      <p:ext uri="{BB962C8B-B14F-4D97-AF65-F5344CB8AC3E}">
        <p14:creationId xmlns:p14="http://schemas.microsoft.com/office/powerpoint/2010/main" val="399532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smtClean="0"/>
              <a:t>1</a:t>
            </a:r>
            <a:r>
              <a:rPr lang="zh-CN" altLang="en-US" sz="2000" dirty="0" smtClean="0"/>
              <a:t>、选</a:t>
            </a:r>
            <a:r>
              <a:rPr lang="zh-CN" altLang="en-US" sz="2000" dirty="0"/>
              <a:t>股技巧</a:t>
            </a:r>
          </a:p>
        </p:txBody>
      </p:sp>
      <p:sp>
        <p:nvSpPr>
          <p:cNvPr id="5" name="Rounded Rectangle 43"/>
          <p:cNvSpPr/>
          <p:nvPr/>
        </p:nvSpPr>
        <p:spPr>
          <a:xfrm>
            <a:off x="3762326" y="1273299"/>
            <a:ext cx="5934075" cy="1507324"/>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zh-CN" altLang="en-US" dirty="0"/>
          </a:p>
        </p:txBody>
      </p:sp>
      <p:sp>
        <p:nvSpPr>
          <p:cNvPr id="6" name="TextBox 20"/>
          <p:cNvSpPr txBox="1">
            <a:spLocks noChangeArrowheads="1"/>
          </p:cNvSpPr>
          <p:nvPr/>
        </p:nvSpPr>
        <p:spPr bwMode="auto">
          <a:xfrm>
            <a:off x="3776910" y="1383547"/>
            <a:ext cx="5902028"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20000"/>
              </a:lnSpc>
              <a:defRPr sz="1600">
                <a:latin typeface="微软雅黑" pitchFamily="34" charset="-122"/>
                <a:ea typeface="微软雅黑" pitchFamily="34" charset="-122"/>
              </a:defRPr>
            </a:lvl1pPr>
            <a:lvl2pPr marL="742950" indent="-285750">
              <a:defRPr sz="1600">
                <a:latin typeface="Arial" charset="0"/>
                <a:ea typeface="宋体" charset="-122"/>
              </a:defRPr>
            </a:lvl2pPr>
            <a:lvl3pPr marL="1143000" indent="-228600">
              <a:defRPr sz="1600">
                <a:latin typeface="Arial" charset="0"/>
                <a:ea typeface="宋体" charset="-122"/>
              </a:defRPr>
            </a:lvl3pPr>
            <a:lvl4pPr marL="1600200" indent="-228600">
              <a:defRPr sz="1600">
                <a:latin typeface="Arial" charset="0"/>
                <a:ea typeface="宋体" charset="-122"/>
              </a:defRPr>
            </a:lvl4pPr>
            <a:lvl5pPr marL="2057400" indent="-228600">
              <a:defRPr sz="1600">
                <a:latin typeface="Arial" charset="0"/>
                <a:ea typeface="宋体" charset="-122"/>
              </a:defRPr>
            </a:lvl5pPr>
            <a:lvl6pPr marL="2514600" indent="-228600" eaLnBrk="0" fontAlgn="base" hangingPunct="0">
              <a:spcBef>
                <a:spcPct val="0"/>
              </a:spcBef>
              <a:spcAft>
                <a:spcPct val="0"/>
              </a:spcAft>
              <a:defRPr sz="1600">
                <a:latin typeface="Arial" charset="0"/>
                <a:ea typeface="宋体" charset="-122"/>
              </a:defRPr>
            </a:lvl6pPr>
            <a:lvl7pPr marL="2971800" indent="-228600" eaLnBrk="0" fontAlgn="base" hangingPunct="0">
              <a:spcBef>
                <a:spcPct val="0"/>
              </a:spcBef>
              <a:spcAft>
                <a:spcPct val="0"/>
              </a:spcAft>
              <a:defRPr sz="1600">
                <a:latin typeface="Arial" charset="0"/>
                <a:ea typeface="宋体" charset="-122"/>
              </a:defRPr>
            </a:lvl7pPr>
            <a:lvl8pPr marL="3429000" indent="-228600" eaLnBrk="0" fontAlgn="base" hangingPunct="0">
              <a:spcBef>
                <a:spcPct val="0"/>
              </a:spcBef>
              <a:spcAft>
                <a:spcPct val="0"/>
              </a:spcAft>
              <a:defRPr sz="1600">
                <a:latin typeface="Arial" charset="0"/>
                <a:ea typeface="宋体" charset="-122"/>
              </a:defRPr>
            </a:lvl8pPr>
            <a:lvl9pPr marL="3886200" indent="-228600" eaLnBrk="0" fontAlgn="base" hangingPunct="0">
              <a:spcBef>
                <a:spcPct val="0"/>
              </a:spcBef>
              <a:spcAft>
                <a:spcPct val="0"/>
              </a:spcAft>
              <a:defRPr sz="1600">
                <a:latin typeface="Arial" charset="0"/>
                <a:ea typeface="宋体" charset="-122"/>
              </a:defRPr>
            </a:lvl9pPr>
          </a:lstStyle>
          <a:p>
            <a:r>
              <a:rPr lang="zh-CN" altLang="en-US" dirty="0"/>
              <a:t>在市场越来越有效的情况下，采用传统的基本面分析仍然有可能获得超额收益，这自然依赖于投资的技巧或者运气，当然更依赖于市场是否存在这样的投资机会。近年来市场中运用数量化手段进行选股从而期望获取超额收益的机构越来越多</a:t>
            </a:r>
          </a:p>
        </p:txBody>
      </p:sp>
      <p:sp>
        <p:nvSpPr>
          <p:cNvPr id="7" name="Rounded Rectangle 43"/>
          <p:cNvSpPr/>
          <p:nvPr/>
        </p:nvSpPr>
        <p:spPr>
          <a:xfrm>
            <a:off x="3744864" y="2924944"/>
            <a:ext cx="5934075" cy="1512168"/>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zh-CN" altLang="en-US" dirty="0"/>
          </a:p>
        </p:txBody>
      </p:sp>
      <p:sp>
        <p:nvSpPr>
          <p:cNvPr id="8" name="TextBox 20"/>
          <p:cNvSpPr txBox="1">
            <a:spLocks noChangeArrowheads="1"/>
          </p:cNvSpPr>
          <p:nvPr/>
        </p:nvSpPr>
        <p:spPr bwMode="auto">
          <a:xfrm>
            <a:off x="3871168" y="3043908"/>
            <a:ext cx="5681216"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Arial" charset="0"/>
                <a:ea typeface="宋体" charset="-122"/>
              </a:defRPr>
            </a:lvl1pPr>
            <a:lvl2pPr marL="742950" indent="-285750">
              <a:defRPr sz="1600">
                <a:solidFill>
                  <a:schemeClr val="tx1"/>
                </a:solidFill>
                <a:latin typeface="Arial" charset="0"/>
                <a:ea typeface="宋体" charset="-122"/>
              </a:defRPr>
            </a:lvl2pPr>
            <a:lvl3pPr marL="1143000" indent="-228600">
              <a:defRPr sz="1600">
                <a:solidFill>
                  <a:schemeClr val="tx1"/>
                </a:solidFill>
                <a:latin typeface="Arial" charset="0"/>
                <a:ea typeface="宋体" charset="-122"/>
              </a:defRPr>
            </a:lvl3pPr>
            <a:lvl4pPr marL="1600200" indent="-228600">
              <a:defRPr sz="1600">
                <a:solidFill>
                  <a:schemeClr val="tx1"/>
                </a:solidFill>
                <a:latin typeface="Arial" charset="0"/>
                <a:ea typeface="宋体" charset="-122"/>
              </a:defRPr>
            </a:lvl4pPr>
            <a:lvl5pPr marL="2057400" indent="-228600">
              <a:defRPr sz="1600">
                <a:solidFill>
                  <a:schemeClr val="tx1"/>
                </a:solidFill>
                <a:latin typeface="Arial" charset="0"/>
                <a:ea typeface="宋体" charset="-122"/>
              </a:defRPr>
            </a:lvl5pPr>
            <a:lvl6pPr marL="2514600" indent="-228600" eaLnBrk="0" fontAlgn="base" hangingPunct="0">
              <a:spcBef>
                <a:spcPct val="0"/>
              </a:spcBef>
              <a:spcAft>
                <a:spcPct val="0"/>
              </a:spcAft>
              <a:defRPr sz="1600">
                <a:solidFill>
                  <a:schemeClr val="tx1"/>
                </a:solidFill>
                <a:latin typeface="Arial" charset="0"/>
                <a:ea typeface="宋体" charset="-122"/>
              </a:defRPr>
            </a:lvl6pPr>
            <a:lvl7pPr marL="2971800" indent="-228600" eaLnBrk="0" fontAlgn="base" hangingPunct="0">
              <a:spcBef>
                <a:spcPct val="0"/>
              </a:spcBef>
              <a:spcAft>
                <a:spcPct val="0"/>
              </a:spcAft>
              <a:defRPr sz="1600">
                <a:solidFill>
                  <a:schemeClr val="tx1"/>
                </a:solidFill>
                <a:latin typeface="Arial" charset="0"/>
                <a:ea typeface="宋体" charset="-122"/>
              </a:defRPr>
            </a:lvl7pPr>
            <a:lvl8pPr marL="3429000" indent="-228600" eaLnBrk="0" fontAlgn="base" hangingPunct="0">
              <a:spcBef>
                <a:spcPct val="0"/>
              </a:spcBef>
              <a:spcAft>
                <a:spcPct val="0"/>
              </a:spcAft>
              <a:defRPr sz="1600">
                <a:solidFill>
                  <a:schemeClr val="tx1"/>
                </a:solidFill>
                <a:latin typeface="Arial" charset="0"/>
                <a:ea typeface="宋体" charset="-122"/>
              </a:defRPr>
            </a:lvl8pPr>
            <a:lvl9pPr marL="3886200" indent="-228600" eaLnBrk="0" fontAlgn="base" hangingPunct="0">
              <a:spcBef>
                <a:spcPct val="0"/>
              </a:spcBef>
              <a:spcAft>
                <a:spcPct val="0"/>
              </a:spcAft>
              <a:defRPr sz="1600">
                <a:solidFill>
                  <a:schemeClr val="tx1"/>
                </a:solidFill>
                <a:latin typeface="Arial" charset="0"/>
                <a:ea typeface="宋体" charset="-122"/>
              </a:defRPr>
            </a:lvl9pPr>
          </a:lstStyle>
          <a:p>
            <a:pPr>
              <a:lnSpc>
                <a:spcPct val="120000"/>
              </a:lnSpc>
            </a:pPr>
            <a:r>
              <a:rPr lang="zh-CN" altLang="en-US" dirty="0">
                <a:latin typeface="微软雅黑" pitchFamily="34" charset="-122"/>
                <a:ea typeface="微软雅黑" pitchFamily="34" charset="-122"/>
              </a:rPr>
              <a:t>投资者选择那些能够超越市场表现的资产，这是产生超额收益的重要来源。当然，从选股而获取超额收益的方式来看，这也存在着不同程度的风险。根据选股的技巧不同相应会伴随不同大小的风险水平，这也是要获取超额收益所必须承受的风险</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3" name="Rounded Rectangle 43"/>
          <p:cNvSpPr/>
          <p:nvPr/>
        </p:nvSpPr>
        <p:spPr>
          <a:xfrm>
            <a:off x="2376711" y="1268381"/>
            <a:ext cx="1152128" cy="1507324"/>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zh-CN" altLang="en-US" dirty="0"/>
          </a:p>
        </p:txBody>
      </p:sp>
      <p:sp>
        <p:nvSpPr>
          <p:cNvPr id="14" name="Rounded Rectangle 43"/>
          <p:cNvSpPr/>
          <p:nvPr/>
        </p:nvSpPr>
        <p:spPr>
          <a:xfrm>
            <a:off x="2376711" y="2923009"/>
            <a:ext cx="1152128" cy="1512168"/>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zh-CN" altLang="en-US" dirty="0"/>
          </a:p>
        </p:txBody>
      </p:sp>
      <p:sp>
        <p:nvSpPr>
          <p:cNvPr id="17" name="TextBox 16"/>
          <p:cNvSpPr txBox="1"/>
          <p:nvPr/>
        </p:nvSpPr>
        <p:spPr>
          <a:xfrm>
            <a:off x="2376711" y="1833597"/>
            <a:ext cx="115212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投资技巧</a:t>
            </a:r>
          </a:p>
        </p:txBody>
      </p:sp>
      <p:sp>
        <p:nvSpPr>
          <p:cNvPr id="18" name="TextBox 17"/>
          <p:cNvSpPr txBox="1"/>
          <p:nvPr/>
        </p:nvSpPr>
        <p:spPr>
          <a:xfrm>
            <a:off x="2376711" y="3491715"/>
            <a:ext cx="115212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风险水平</a:t>
            </a:r>
          </a:p>
        </p:txBody>
      </p:sp>
      <p:sp>
        <p:nvSpPr>
          <p:cNvPr id="21" name="Rounded Rectangle 43"/>
          <p:cNvSpPr/>
          <p:nvPr/>
        </p:nvSpPr>
        <p:spPr>
          <a:xfrm>
            <a:off x="3747033" y="4581128"/>
            <a:ext cx="5934075" cy="1512168"/>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zh-CN" altLang="en-US" dirty="0"/>
          </a:p>
        </p:txBody>
      </p:sp>
      <p:sp>
        <p:nvSpPr>
          <p:cNvPr id="22" name="TextBox 20"/>
          <p:cNvSpPr txBox="1">
            <a:spLocks noChangeArrowheads="1"/>
          </p:cNvSpPr>
          <p:nvPr/>
        </p:nvSpPr>
        <p:spPr bwMode="auto">
          <a:xfrm>
            <a:off x="3873337" y="4700092"/>
            <a:ext cx="568121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Arial" charset="0"/>
                <a:ea typeface="宋体" charset="-122"/>
              </a:defRPr>
            </a:lvl1pPr>
            <a:lvl2pPr marL="742950" indent="-285750">
              <a:defRPr sz="1600">
                <a:solidFill>
                  <a:schemeClr val="tx1"/>
                </a:solidFill>
                <a:latin typeface="Arial" charset="0"/>
                <a:ea typeface="宋体" charset="-122"/>
              </a:defRPr>
            </a:lvl2pPr>
            <a:lvl3pPr marL="1143000" indent="-228600">
              <a:defRPr sz="1600">
                <a:solidFill>
                  <a:schemeClr val="tx1"/>
                </a:solidFill>
                <a:latin typeface="Arial" charset="0"/>
                <a:ea typeface="宋体" charset="-122"/>
              </a:defRPr>
            </a:lvl3pPr>
            <a:lvl4pPr marL="1600200" indent="-228600">
              <a:defRPr sz="1600">
                <a:solidFill>
                  <a:schemeClr val="tx1"/>
                </a:solidFill>
                <a:latin typeface="Arial" charset="0"/>
                <a:ea typeface="宋体" charset="-122"/>
              </a:defRPr>
            </a:lvl4pPr>
            <a:lvl5pPr marL="2057400" indent="-228600">
              <a:defRPr sz="1600">
                <a:solidFill>
                  <a:schemeClr val="tx1"/>
                </a:solidFill>
                <a:latin typeface="Arial" charset="0"/>
                <a:ea typeface="宋体" charset="-122"/>
              </a:defRPr>
            </a:lvl5pPr>
            <a:lvl6pPr marL="2514600" indent="-228600" eaLnBrk="0" fontAlgn="base" hangingPunct="0">
              <a:spcBef>
                <a:spcPct val="0"/>
              </a:spcBef>
              <a:spcAft>
                <a:spcPct val="0"/>
              </a:spcAft>
              <a:defRPr sz="1600">
                <a:solidFill>
                  <a:schemeClr val="tx1"/>
                </a:solidFill>
                <a:latin typeface="Arial" charset="0"/>
                <a:ea typeface="宋体" charset="-122"/>
              </a:defRPr>
            </a:lvl6pPr>
            <a:lvl7pPr marL="2971800" indent="-228600" eaLnBrk="0" fontAlgn="base" hangingPunct="0">
              <a:spcBef>
                <a:spcPct val="0"/>
              </a:spcBef>
              <a:spcAft>
                <a:spcPct val="0"/>
              </a:spcAft>
              <a:defRPr sz="1600">
                <a:solidFill>
                  <a:schemeClr val="tx1"/>
                </a:solidFill>
                <a:latin typeface="Arial" charset="0"/>
                <a:ea typeface="宋体" charset="-122"/>
              </a:defRPr>
            </a:lvl7pPr>
            <a:lvl8pPr marL="3429000" indent="-228600" eaLnBrk="0" fontAlgn="base" hangingPunct="0">
              <a:spcBef>
                <a:spcPct val="0"/>
              </a:spcBef>
              <a:spcAft>
                <a:spcPct val="0"/>
              </a:spcAft>
              <a:defRPr sz="1600">
                <a:solidFill>
                  <a:schemeClr val="tx1"/>
                </a:solidFill>
                <a:latin typeface="Arial" charset="0"/>
                <a:ea typeface="宋体" charset="-122"/>
              </a:defRPr>
            </a:lvl8pPr>
            <a:lvl9pPr marL="3886200" indent="-228600" eaLnBrk="0" fontAlgn="base" hangingPunct="0">
              <a:spcBef>
                <a:spcPct val="0"/>
              </a:spcBef>
              <a:spcAft>
                <a:spcPct val="0"/>
              </a:spcAft>
              <a:defRPr sz="1600">
                <a:solidFill>
                  <a:schemeClr val="tx1"/>
                </a:solidFill>
                <a:latin typeface="Arial" charset="0"/>
                <a:ea typeface="宋体" charset="-122"/>
              </a:defRPr>
            </a:lvl9pPr>
          </a:lstStyle>
          <a:p>
            <a:pPr>
              <a:lnSpc>
                <a:spcPct val="150000"/>
              </a:lnSpc>
            </a:pPr>
            <a:r>
              <a:rPr lang="zh-CN" altLang="en-US" dirty="0">
                <a:latin typeface="微软雅黑" pitchFamily="34" charset="-122"/>
                <a:ea typeface="微软雅黑" pitchFamily="34" charset="-122"/>
              </a:rPr>
              <a:t>投资者进行基本面分析可以综合考虑资产的盈利能力、盈利质量、成长能力、运营能力、负债水平、估值水平等因素，并根据各因素影响力的大小赋予权重，量化选股策略</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23" name="Rounded Rectangle 43"/>
          <p:cNvSpPr/>
          <p:nvPr/>
        </p:nvSpPr>
        <p:spPr>
          <a:xfrm>
            <a:off x="2378880" y="4579193"/>
            <a:ext cx="1152128" cy="1512168"/>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zh-CN" altLang="en-US" dirty="0"/>
          </a:p>
        </p:txBody>
      </p:sp>
      <p:sp>
        <p:nvSpPr>
          <p:cNvPr id="24" name="TextBox 23"/>
          <p:cNvSpPr txBox="1"/>
          <p:nvPr/>
        </p:nvSpPr>
        <p:spPr>
          <a:xfrm>
            <a:off x="2378880" y="5147899"/>
            <a:ext cx="115212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考虑因素</a:t>
            </a:r>
          </a:p>
        </p:txBody>
      </p:sp>
    </p:spTree>
    <p:extLst>
      <p:ext uri="{BB962C8B-B14F-4D97-AF65-F5344CB8AC3E}">
        <p14:creationId xmlns:p14="http://schemas.microsoft.com/office/powerpoint/2010/main" val="40571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smtClean="0"/>
              <a:t>2</a:t>
            </a:r>
            <a:r>
              <a:rPr lang="zh-CN" altLang="en-US" sz="2000" dirty="0" smtClean="0"/>
              <a:t>、适应性</a:t>
            </a:r>
            <a:r>
              <a:rPr lang="zh-CN" altLang="en-US" sz="2000" dirty="0"/>
              <a:t>市场策略的理论依据与操作</a:t>
            </a:r>
          </a:p>
        </p:txBody>
      </p:sp>
      <p:sp>
        <p:nvSpPr>
          <p:cNvPr id="4" name="矩形 3"/>
          <p:cNvSpPr/>
          <p:nvPr/>
        </p:nvSpPr>
        <p:spPr bwMode="auto">
          <a:xfrm>
            <a:off x="2135561" y="1700809"/>
            <a:ext cx="3501223" cy="4242765"/>
          </a:xfrm>
          <a:prstGeom prst="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5" name="矩形 4"/>
          <p:cNvSpPr/>
          <p:nvPr/>
        </p:nvSpPr>
        <p:spPr>
          <a:xfrm>
            <a:off x="2135561" y="1700809"/>
            <a:ext cx="3501223" cy="10100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2468431" y="2016136"/>
            <a:ext cx="2736304" cy="369332"/>
          </a:xfrm>
          <a:prstGeom prst="rect">
            <a:avLst/>
          </a:prstGeom>
          <a:noFill/>
        </p:spPr>
        <p:txBody>
          <a:bodyPr wrap="square" rtlCol="0">
            <a:spAutoFit/>
          </a:bodyPr>
          <a:lstStyle/>
          <a:p>
            <a:pPr algn="ctr"/>
            <a:r>
              <a:rPr lang="zh-CN" altLang="en-US" dirty="0">
                <a:latin typeface="微软雅黑" pitchFamily="34" charset="-122"/>
                <a:ea typeface="微软雅黑" pitchFamily="34" charset="-122"/>
              </a:rPr>
              <a:t>适应性市场假说</a:t>
            </a:r>
          </a:p>
        </p:txBody>
      </p:sp>
      <p:sp>
        <p:nvSpPr>
          <p:cNvPr id="7" name="TextBox 6"/>
          <p:cNvSpPr txBox="1"/>
          <p:nvPr/>
        </p:nvSpPr>
        <p:spPr>
          <a:xfrm>
            <a:off x="2207569" y="2710897"/>
            <a:ext cx="3357207" cy="3000821"/>
          </a:xfrm>
          <a:prstGeom prst="rect">
            <a:avLst/>
          </a:prstGeom>
          <a:noFill/>
        </p:spPr>
        <p:txBody>
          <a:bodyPr wrap="square" rtlCol="0">
            <a:spAutoFit/>
          </a:bodyPr>
          <a:lstStyle/>
          <a:p>
            <a:pPr algn="just">
              <a:lnSpc>
                <a:spcPct val="150000"/>
              </a:lnSpc>
            </a:pPr>
            <a:r>
              <a:rPr lang="zh-CN" altLang="en-US" dirty="0">
                <a:latin typeface="微软雅黑" pitchFamily="34" charset="-122"/>
                <a:ea typeface="微软雅黑" pitchFamily="34" charset="-122"/>
              </a:rPr>
              <a:t>该假说认为市场是自适应的、进化的，风格处于轮换状态。对不同风格的资产所采用的衡量分析指标也不一样，各个因素的重要性程度也随着资产划分在不同类型风格上而有所不同</a:t>
            </a:r>
          </a:p>
        </p:txBody>
      </p:sp>
      <p:sp>
        <p:nvSpPr>
          <p:cNvPr id="9" name="Text Box 65"/>
          <p:cNvSpPr txBox="1">
            <a:spLocks noChangeArrowheads="1"/>
          </p:cNvSpPr>
          <p:nvPr/>
        </p:nvSpPr>
        <p:spPr bwMode="auto">
          <a:xfrm>
            <a:off x="6715228" y="1556792"/>
            <a:ext cx="2621133" cy="369332"/>
          </a:xfrm>
          <a:prstGeom prst="rect">
            <a:avLst/>
          </a:prstGeom>
          <a:noFill/>
          <a:ln w="9525">
            <a:noFill/>
            <a:miter lim="800000"/>
            <a:headEnd/>
            <a:tailEnd/>
          </a:ln>
        </p:spPr>
        <p:txBody>
          <a:bodyPr wrap="square">
            <a:spAutoFit/>
          </a:bodyPr>
          <a:lstStyle/>
          <a:p>
            <a:pPr algn="ctr">
              <a:spcBef>
                <a:spcPct val="50000"/>
              </a:spcBef>
              <a:defRPr/>
            </a:pPr>
            <a:r>
              <a:rPr lang="zh-CN" altLang="en-US" dirty="0">
                <a:latin typeface="微软雅黑" pitchFamily="34" charset="-122"/>
                <a:ea typeface="微软雅黑" pitchFamily="34" charset="-122"/>
              </a:rPr>
              <a:t>操作策略</a:t>
            </a:r>
          </a:p>
        </p:txBody>
      </p:sp>
      <p:cxnSp>
        <p:nvCxnSpPr>
          <p:cNvPr id="10" name="直接连接符 9"/>
          <p:cNvCxnSpPr/>
          <p:nvPr/>
        </p:nvCxnSpPr>
        <p:spPr>
          <a:xfrm>
            <a:off x="6715228" y="1954327"/>
            <a:ext cx="2909165"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528048" y="2060848"/>
            <a:ext cx="3168352" cy="3939540"/>
          </a:xfrm>
          <a:prstGeom prst="rect">
            <a:avLst/>
          </a:prstGeom>
          <a:noFill/>
        </p:spPr>
        <p:txBody>
          <a:bodyPr wrap="square" rtlCol="0">
            <a:spAutoFit/>
          </a:bodyPr>
          <a:lstStyle/>
          <a:p>
            <a:pPr marL="285750" indent="-285750">
              <a:spcBef>
                <a:spcPts val="1200"/>
              </a:spcBef>
              <a:buFont typeface="Arial" pitchFamily="34" charset="0"/>
              <a:buChar char="•"/>
            </a:pPr>
            <a:r>
              <a:rPr lang="zh-CN" altLang="en-US" sz="1600" dirty="0">
                <a:latin typeface="微软雅黑" pitchFamily="34" charset="-122"/>
                <a:ea typeface="微软雅黑" pitchFamily="34" charset="-122"/>
              </a:rPr>
              <a:t>实证分析发现市场对某些因素的追捧和喜爱也是随着时间变动而变动，而选择那些受追捧因素的投资组合就可能得到好的超额回报</a:t>
            </a:r>
            <a:endParaRPr lang="en-US" altLang="zh-CN" sz="1600" dirty="0">
              <a:latin typeface="微软雅黑" pitchFamily="34" charset="-122"/>
              <a:ea typeface="微软雅黑" pitchFamily="34" charset="-122"/>
            </a:endParaRPr>
          </a:p>
          <a:p>
            <a:pPr marL="285750" indent="-285750">
              <a:spcBef>
                <a:spcPts val="1200"/>
              </a:spcBef>
              <a:buFont typeface="Arial" pitchFamily="34" charset="0"/>
              <a:buChar char="•"/>
            </a:pPr>
            <a:r>
              <a:rPr lang="zh-CN" altLang="en-US" sz="1600" dirty="0">
                <a:latin typeface="微软雅黑" pitchFamily="34" charset="-122"/>
                <a:ea typeface="微软雅黑" pitchFamily="34" charset="-122"/>
              </a:rPr>
              <a:t>例如在美国科技股泡沫时期，成长股就获得了更高的预期收益而备受追捧，因此也要比价值股所获得的回报要高。而科技股泡沫破灭后，情形也就反转过来，市场反而又偏爱价值股。利用市场的这种适应性，找到风格转换的特征，把握市场的投资机会，这也是获取超额回报的</a:t>
            </a:r>
            <a:r>
              <a:rPr lang="en-US" altLang="zh-CN" sz="1600" dirty="0">
                <a:latin typeface="微软雅黑" pitchFamily="34" charset="-122"/>
                <a:ea typeface="微软雅黑" pitchFamily="34" charset="-122"/>
              </a:rPr>
              <a:t>alpha </a:t>
            </a:r>
            <a:r>
              <a:rPr lang="zh-CN" altLang="en-US" sz="1600" dirty="0">
                <a:latin typeface="微软雅黑" pitchFamily="34" charset="-122"/>
                <a:ea typeface="微软雅黑" pitchFamily="34" charset="-122"/>
              </a:rPr>
              <a:t>策略</a:t>
            </a:r>
          </a:p>
        </p:txBody>
      </p:sp>
      <p:sp>
        <p:nvSpPr>
          <p:cNvPr id="13" name="等腰三角形 12"/>
          <p:cNvSpPr/>
          <p:nvPr/>
        </p:nvSpPr>
        <p:spPr>
          <a:xfrm rot="5400000">
            <a:off x="4752445" y="3665267"/>
            <a:ext cx="2731948" cy="53122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1285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1952366" y="452432"/>
            <a:ext cx="4193059" cy="576064"/>
          </a:xfrm>
          <a:prstGeom prst="rect">
            <a:avLst/>
          </a:prstGeom>
          <a:solidFill>
            <a:srgbClr val="002060"/>
          </a:solidFill>
        </p:spPr>
        <p:txBody>
          <a:bodyPr/>
          <a:lstStyle>
            <a:lvl1pPr algn="r" defTabSz="914400" rtl="0" eaLnBrk="1" latinLnBrk="0" hangingPunct="1">
              <a:spcBef>
                <a:spcPct val="0"/>
              </a:spcBef>
              <a:buNone/>
              <a:defRPr lang="zh-CN" altLang="en-US" sz="1800" kern="1200" dirty="0">
                <a:solidFill>
                  <a:schemeClr val="bg1"/>
                </a:solidFill>
                <a:latin typeface="+mn-lt"/>
                <a:ea typeface="+mn-ea"/>
                <a:cs typeface="+mn-cs"/>
              </a:defRPr>
            </a:lvl1pPr>
          </a:lstStyle>
          <a:p>
            <a:pPr algn="just"/>
            <a:r>
              <a:rPr lang="zh-CN" altLang="en-US" sz="2800" dirty="0" smtClean="0"/>
              <a:t>二、量化</a:t>
            </a:r>
            <a:r>
              <a:rPr lang="zh-CN" altLang="en-US" sz="2800" dirty="0"/>
              <a:t>投资</a:t>
            </a:r>
            <a:r>
              <a:rPr lang="zh-CN" altLang="en-US" sz="2800" dirty="0" smtClean="0"/>
              <a:t>的发展进程</a:t>
            </a:r>
            <a:endParaRPr lang="zh-CN" altLang="en-US" sz="2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906" y="1987000"/>
            <a:ext cx="9108787" cy="3992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1853514" y="1416908"/>
            <a:ext cx="1476686" cy="369332"/>
          </a:xfrm>
          <a:prstGeom prst="rect">
            <a:avLst/>
          </a:prstGeom>
          <a:noFill/>
        </p:spPr>
        <p:txBody>
          <a:bodyPr wrap="none" rtlCol="0">
            <a:spAutoFit/>
          </a:bodyPr>
          <a:lstStyle/>
          <a:p>
            <a:r>
              <a:rPr lang="en-US" altLang="zh-CN" b="1" dirty="0" smtClean="0">
                <a:solidFill>
                  <a:srgbClr val="FF0000"/>
                </a:solidFill>
              </a:rPr>
              <a:t>1</a:t>
            </a:r>
            <a:r>
              <a:rPr lang="zh-CN" altLang="en-US" b="1" dirty="0" smtClean="0">
                <a:solidFill>
                  <a:srgbClr val="FF0000"/>
                </a:solidFill>
              </a:rPr>
              <a:t>、起步阶段</a:t>
            </a:r>
            <a:endParaRPr lang="zh-CN" altLang="en-US" b="1"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smtClean="0"/>
              <a:t>3</a:t>
            </a:r>
            <a:r>
              <a:rPr lang="zh-CN" altLang="en-US" sz="2000" dirty="0" smtClean="0"/>
              <a:t>、估值</a:t>
            </a:r>
            <a:r>
              <a:rPr lang="zh-CN" altLang="en-US" sz="2000" dirty="0"/>
              <a:t>策略</a:t>
            </a:r>
          </a:p>
        </p:txBody>
      </p:sp>
      <p:sp>
        <p:nvSpPr>
          <p:cNvPr id="5" name="横卷形 4"/>
          <p:cNvSpPr/>
          <p:nvPr/>
        </p:nvSpPr>
        <p:spPr>
          <a:xfrm>
            <a:off x="2167929" y="1124744"/>
            <a:ext cx="7744495" cy="2304256"/>
          </a:xfrm>
          <a:prstGeom prst="horizontalScroll">
            <a:avLst/>
          </a:prstGeom>
          <a:solidFill>
            <a:srgbClr val="00B0F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2548368" y="1484785"/>
            <a:ext cx="7076024" cy="1532727"/>
          </a:xfrm>
          <a:prstGeom prst="rect">
            <a:avLst/>
          </a:prstGeom>
          <a:noFill/>
        </p:spPr>
        <p:txBody>
          <a:bodyPr wrap="square" rtlCol="0">
            <a:spAutoFit/>
          </a:bodyPr>
          <a:lstStyle/>
          <a:p>
            <a:pPr>
              <a:lnSpc>
                <a:spcPct val="130000"/>
              </a:lnSpc>
            </a:pPr>
            <a:r>
              <a:rPr lang="zh-CN" altLang="en-US" dirty="0">
                <a:solidFill>
                  <a:schemeClr val="bg1"/>
                </a:solidFill>
                <a:latin typeface="微软雅黑" pitchFamily="34" charset="-122"/>
                <a:ea typeface="微软雅黑" pitchFamily="34" charset="-122"/>
              </a:rPr>
              <a:t>这种策略倾向于投资那些低估值的股票，也就是股票价格相对于净利润、净资产、销售收入、现金流等（或其他指标）而言比较便宜的股票。从估值体系来设计合适的投资策略，寻找较好的超额收益。从历史上来看，低估值的策略长期确实能获得较好的超额收益。</a:t>
            </a:r>
          </a:p>
        </p:txBody>
      </p:sp>
      <p:sp>
        <p:nvSpPr>
          <p:cNvPr id="7" name="Text Box 65"/>
          <p:cNvSpPr txBox="1">
            <a:spLocks noChangeArrowheads="1"/>
          </p:cNvSpPr>
          <p:nvPr/>
        </p:nvSpPr>
        <p:spPr bwMode="auto">
          <a:xfrm>
            <a:off x="2351585" y="3933056"/>
            <a:ext cx="2064309" cy="2308324"/>
          </a:xfrm>
          <a:prstGeom prst="rect">
            <a:avLst/>
          </a:prstGeom>
          <a:noFill/>
          <a:ln w="9525">
            <a:noFill/>
            <a:miter lim="800000"/>
            <a:headEnd/>
            <a:tailEnd/>
          </a:ln>
        </p:spPr>
        <p:txBody>
          <a:bodyPr wrap="square">
            <a:spAutoFit/>
          </a:bodyPr>
          <a:lstStyle/>
          <a:p>
            <a:pPr algn="just">
              <a:lnSpc>
                <a:spcPct val="150000"/>
              </a:lnSpc>
              <a:spcBef>
                <a:spcPct val="50000"/>
              </a:spcBef>
              <a:defRPr/>
            </a:pPr>
            <a:r>
              <a:rPr lang="zh-CN" altLang="en-US" sz="1600" dirty="0">
                <a:latin typeface="微软雅黑" pitchFamily="34" charset="-122"/>
                <a:ea typeface="微软雅黑" pitchFamily="34" charset="-122"/>
              </a:rPr>
              <a:t>通过比较不同时期不同市盈率股票的回报率，运用估值策略选择的股票组合取得的回报率要远远高于追涨投资的股票</a:t>
            </a:r>
          </a:p>
        </p:txBody>
      </p:sp>
      <p:graphicFrame>
        <p:nvGraphicFramePr>
          <p:cNvPr id="8" name="图表 7"/>
          <p:cNvGraphicFramePr>
            <a:graphicFrameLocks/>
          </p:cNvGraphicFramePr>
          <p:nvPr>
            <p:extLst>
              <p:ext uri="{D42A27DB-BD31-4B8C-83A1-F6EECF244321}">
                <p14:modId xmlns:p14="http://schemas.microsoft.com/office/powerpoint/2010/main" val="2666294844"/>
              </p:ext>
            </p:extLst>
          </p:nvPr>
        </p:nvGraphicFramePr>
        <p:xfrm>
          <a:off x="4502467" y="3429001"/>
          <a:ext cx="5409956" cy="300808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1008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smtClean="0"/>
              <a:t>4</a:t>
            </a:r>
            <a:r>
              <a:rPr lang="zh-CN" altLang="en-US" sz="2000" dirty="0" smtClean="0"/>
              <a:t>、动量</a:t>
            </a:r>
            <a:r>
              <a:rPr lang="zh-CN" altLang="en-US" sz="2000" dirty="0"/>
              <a:t>策略</a:t>
            </a:r>
          </a:p>
        </p:txBody>
      </p:sp>
      <p:pic>
        <p:nvPicPr>
          <p:cNvPr id="3074" name="Picture 2" descr="C:\Users\Administrator\Desktop\QQ截图20141031131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230" y="3376762"/>
            <a:ext cx="7142163" cy="307657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bwMode="auto">
          <a:xfrm>
            <a:off x="2495600" y="1268761"/>
            <a:ext cx="7128792" cy="1395447"/>
          </a:xfrm>
          <a:prstGeom prst="rect">
            <a:avLst/>
          </a:prstGeom>
          <a:ln>
            <a:solidFill>
              <a:srgbClr val="0070C0"/>
            </a:solidFill>
            <a:prstDash val="dash"/>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4" name="TextBox 3"/>
          <p:cNvSpPr txBox="1"/>
          <p:nvPr/>
        </p:nvSpPr>
        <p:spPr>
          <a:xfrm>
            <a:off x="2626246" y="1313474"/>
            <a:ext cx="6854131" cy="1323439"/>
          </a:xfrm>
          <a:prstGeom prst="rect">
            <a:avLst/>
          </a:prstGeom>
          <a:noFill/>
        </p:spPr>
        <p:txBody>
          <a:bodyPr wrap="square" rtlCol="0">
            <a:spAutoFit/>
          </a:bodyPr>
          <a:lstStyle/>
          <a:p>
            <a:r>
              <a:rPr lang="zh-CN" altLang="en-US" sz="1600" dirty="0">
                <a:latin typeface="微软雅黑" pitchFamily="34" charset="-122"/>
                <a:ea typeface="微软雅黑" pitchFamily="34" charset="-122"/>
              </a:rPr>
              <a:t>传统的动量策略是指在一定持有期内，如果某只股票或者某个股票组合在前一段时期表现较好，那么，下一段时期该股票或者股票投资组合仍将有良好表现，即动量效应</a:t>
            </a:r>
            <a:r>
              <a:rPr lang="en-US" altLang="zh-CN" sz="1600" dirty="0">
                <a:latin typeface="微软雅黑" pitchFamily="34" charset="-122"/>
                <a:ea typeface="微软雅黑" pitchFamily="34" charset="-122"/>
              </a:rPr>
              <a:t>(momentum effect)</a:t>
            </a:r>
            <a:r>
              <a:rPr lang="zh-CN" altLang="en-US" sz="1600" dirty="0">
                <a:latin typeface="微软雅黑" pitchFamily="34" charset="-122"/>
                <a:ea typeface="微软雅黑" pitchFamily="34" charset="-122"/>
              </a:rPr>
              <a:t>。</a:t>
            </a:r>
          </a:p>
          <a:p>
            <a:r>
              <a:rPr lang="zh-CN" altLang="en-US" sz="1600" dirty="0">
                <a:latin typeface="微软雅黑" pitchFamily="34" charset="-122"/>
                <a:ea typeface="微软雅黑" pitchFamily="34" charset="-122"/>
              </a:rPr>
              <a:t>这种策略是指投资于有价格动量、收益动量或者分析师对收益预期或评级进行调整（动量）等等的股票。</a:t>
            </a:r>
          </a:p>
        </p:txBody>
      </p:sp>
      <p:sp>
        <p:nvSpPr>
          <p:cNvPr id="6" name="TextBox 5"/>
          <p:cNvSpPr txBox="1"/>
          <p:nvPr/>
        </p:nvSpPr>
        <p:spPr>
          <a:xfrm>
            <a:off x="3575720" y="2915652"/>
            <a:ext cx="5184576" cy="369332"/>
          </a:xfrm>
          <a:prstGeom prst="rect">
            <a:avLst/>
          </a:prstGeom>
          <a:noFill/>
        </p:spPr>
        <p:txBody>
          <a:bodyPr wrap="square" rtlCol="0">
            <a:spAutoFit/>
          </a:bodyPr>
          <a:lstStyle/>
          <a:p>
            <a:pPr algn="ctr"/>
            <a:r>
              <a:rPr lang="zh-CN" altLang="en-US" dirty="0">
                <a:latin typeface="黑体" pitchFamily="49" charset="-122"/>
                <a:ea typeface="黑体" pitchFamily="49" charset="-122"/>
              </a:rPr>
              <a:t>股票价格动量反转策略的模拟投资组合走势</a:t>
            </a:r>
          </a:p>
        </p:txBody>
      </p:sp>
    </p:spTree>
    <p:extLst>
      <p:ext uri="{BB962C8B-B14F-4D97-AF65-F5344CB8AC3E}">
        <p14:creationId xmlns:p14="http://schemas.microsoft.com/office/powerpoint/2010/main" val="309615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smtClean="0"/>
              <a:t>5</a:t>
            </a:r>
            <a:r>
              <a:rPr lang="zh-CN" altLang="en-US" sz="2000" dirty="0" smtClean="0"/>
              <a:t>、行为</a:t>
            </a:r>
            <a:r>
              <a:rPr lang="zh-CN" altLang="en-US" sz="2000" dirty="0"/>
              <a:t>偏差策略</a:t>
            </a:r>
          </a:p>
        </p:txBody>
      </p:sp>
      <p:sp>
        <p:nvSpPr>
          <p:cNvPr id="23" name="流程图: 多文档 22"/>
          <p:cNvSpPr/>
          <p:nvPr/>
        </p:nvSpPr>
        <p:spPr>
          <a:xfrm rot="16200000">
            <a:off x="1281048" y="2123274"/>
            <a:ext cx="4805370" cy="3384375"/>
          </a:xfrm>
          <a:prstGeom prst="flowChartMultidocumen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2567608" y="2276872"/>
            <a:ext cx="2448272" cy="3766800"/>
          </a:xfrm>
          <a:prstGeom prst="rect">
            <a:avLst/>
          </a:prstGeom>
          <a:noFill/>
        </p:spPr>
        <p:txBody>
          <a:bodyPr wrap="square" rtlCol="0">
            <a:spAutoFit/>
          </a:bodyPr>
          <a:lstStyle/>
          <a:p>
            <a:pPr>
              <a:lnSpc>
                <a:spcPct val="120000"/>
              </a:lnSpc>
              <a:spcBef>
                <a:spcPts val="1200"/>
              </a:spcBef>
            </a:pPr>
            <a:r>
              <a:rPr lang="zh-CN" altLang="en-US" sz="1600" dirty="0">
                <a:latin typeface="微软雅黑" pitchFamily="34" charset="-122"/>
                <a:ea typeface="微软雅黑" pitchFamily="34" charset="-122"/>
              </a:rPr>
              <a:t>理论依据为行为金融学，认为投资人是以有限的理性产生决策为，并且会因情境及问题的陈述与表达不同，进而影响投资人对风险与收益的主观认定，进而影响到投资决策为，所以市场上股价经常是过度反应或反应不足</a:t>
            </a:r>
            <a:endParaRPr lang="en-US" altLang="zh-CN" sz="1600" dirty="0">
              <a:latin typeface="微软雅黑" pitchFamily="34" charset="-122"/>
              <a:ea typeface="微软雅黑" pitchFamily="34" charset="-122"/>
            </a:endParaRPr>
          </a:p>
          <a:p>
            <a:pPr>
              <a:lnSpc>
                <a:spcPct val="120000"/>
              </a:lnSpc>
              <a:spcBef>
                <a:spcPts val="1200"/>
              </a:spcBef>
            </a:pPr>
            <a:r>
              <a:rPr lang="zh-CN" altLang="en-US" sz="1600" dirty="0">
                <a:latin typeface="微软雅黑" pitchFamily="34" charset="-122"/>
                <a:ea typeface="微软雅黑" pitchFamily="34" charset="-122"/>
              </a:rPr>
              <a:t>因此可以根据投资者对同一资产的不同评价来进行投资组合设置</a:t>
            </a:r>
            <a:endParaRPr lang="en-US" altLang="zh-CN" sz="1600" dirty="0">
              <a:latin typeface="微软雅黑" pitchFamily="34" charset="-122"/>
              <a:ea typeface="微软雅黑" pitchFamily="34" charset="-122"/>
            </a:endParaRPr>
          </a:p>
        </p:txBody>
      </p:sp>
      <p:pic>
        <p:nvPicPr>
          <p:cNvPr id="4099" name="Picture 3" descr="C:\Users\Administrator\Desktop\QQ截图20141031134807.png"/>
          <p:cNvPicPr>
            <a:picLocks noChangeAspect="1" noChangeArrowheads="1"/>
          </p:cNvPicPr>
          <p:nvPr/>
        </p:nvPicPr>
        <p:blipFill rotWithShape="1">
          <a:blip r:embed="rId2">
            <a:extLst>
              <a:ext uri="{28A0092B-C50C-407E-A947-70E740481C1C}">
                <a14:useLocalDpi xmlns:a14="http://schemas.microsoft.com/office/drawing/2010/main" val="0"/>
              </a:ext>
            </a:extLst>
          </a:blip>
          <a:srcRect t="8987"/>
          <a:stretch/>
        </p:blipFill>
        <p:spPr bwMode="auto">
          <a:xfrm>
            <a:off x="5375922" y="1998133"/>
            <a:ext cx="5040558" cy="3807132"/>
          </a:xfrm>
          <a:prstGeom prst="rect">
            <a:avLst/>
          </a:prstGeom>
          <a:noFill/>
          <a:extLst>
            <a:ext uri="{909E8E84-426E-40DD-AFC4-6F175D3DCCD1}">
              <a14:hiddenFill xmlns:a14="http://schemas.microsoft.com/office/drawing/2010/main">
                <a:solidFill>
                  <a:srgbClr val="FFFFFF"/>
                </a:solidFill>
              </a14:hiddenFill>
            </a:ext>
          </a:extLst>
        </p:spPr>
      </p:pic>
      <p:sp>
        <p:nvSpPr>
          <p:cNvPr id="29" name="Text Box 65"/>
          <p:cNvSpPr txBox="1">
            <a:spLocks noChangeArrowheads="1"/>
          </p:cNvSpPr>
          <p:nvPr/>
        </p:nvSpPr>
        <p:spPr bwMode="auto">
          <a:xfrm>
            <a:off x="6715227" y="1628800"/>
            <a:ext cx="2621133" cy="369332"/>
          </a:xfrm>
          <a:prstGeom prst="rect">
            <a:avLst/>
          </a:prstGeom>
          <a:noFill/>
          <a:ln w="9525">
            <a:noFill/>
            <a:miter lim="800000"/>
            <a:headEnd/>
            <a:tailEnd/>
          </a:ln>
        </p:spPr>
        <p:txBody>
          <a:bodyPr wrap="square">
            <a:spAutoFit/>
          </a:bodyPr>
          <a:lstStyle/>
          <a:p>
            <a:pPr algn="ctr">
              <a:spcBef>
                <a:spcPct val="50000"/>
              </a:spcBef>
              <a:defRPr/>
            </a:pPr>
            <a:r>
              <a:rPr lang="zh-CN" altLang="en-US" dirty="0">
                <a:latin typeface="微软雅黑" pitchFamily="34" charset="-122"/>
                <a:ea typeface="微软雅黑" pitchFamily="34" charset="-122"/>
              </a:rPr>
              <a:t>情绪投资组合策略</a:t>
            </a:r>
          </a:p>
        </p:txBody>
      </p:sp>
      <p:sp>
        <p:nvSpPr>
          <p:cNvPr id="27" name="线形标注 2 26"/>
          <p:cNvSpPr/>
          <p:nvPr/>
        </p:nvSpPr>
        <p:spPr>
          <a:xfrm>
            <a:off x="6384034" y="2974568"/>
            <a:ext cx="1008111" cy="670456"/>
          </a:xfrm>
          <a:prstGeom prst="borderCallout2">
            <a:avLst>
              <a:gd name="adj1" fmla="val 44675"/>
              <a:gd name="adj2" fmla="val 103663"/>
              <a:gd name="adj3" fmla="val 44674"/>
              <a:gd name="adj4" fmla="val 132728"/>
              <a:gd name="adj5" fmla="val 135832"/>
              <a:gd name="adj6" fmla="val 15827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itchFamily="34" charset="-122"/>
                <a:ea typeface="微软雅黑" pitchFamily="34" charset="-122"/>
              </a:rPr>
              <a:t>高情绪投资组合</a:t>
            </a:r>
          </a:p>
        </p:txBody>
      </p:sp>
      <p:sp>
        <p:nvSpPr>
          <p:cNvPr id="31" name="线形标注 2 30"/>
          <p:cNvSpPr/>
          <p:nvPr/>
        </p:nvSpPr>
        <p:spPr>
          <a:xfrm>
            <a:off x="8184232" y="2492896"/>
            <a:ext cx="1008111" cy="670456"/>
          </a:xfrm>
          <a:prstGeom prst="borderCallout2">
            <a:avLst>
              <a:gd name="adj1" fmla="val 32461"/>
              <a:gd name="adj2" fmla="val 100955"/>
              <a:gd name="adj3" fmla="val 83350"/>
              <a:gd name="adj4" fmla="val 116482"/>
              <a:gd name="adj5" fmla="val 339392"/>
              <a:gd name="adj6" fmla="val 19617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itchFamily="34" charset="-122"/>
                <a:ea typeface="微软雅黑" pitchFamily="34" charset="-122"/>
              </a:rPr>
              <a:t>低情绪投资组合</a:t>
            </a:r>
          </a:p>
        </p:txBody>
      </p:sp>
    </p:spTree>
    <p:extLst>
      <p:ext uri="{BB962C8B-B14F-4D97-AF65-F5344CB8AC3E}">
        <p14:creationId xmlns:p14="http://schemas.microsoft.com/office/powerpoint/2010/main" val="386808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smtClean="0"/>
              <a:t>6</a:t>
            </a:r>
            <a:r>
              <a:rPr lang="zh-CN" altLang="en-US" sz="2000" dirty="0" smtClean="0"/>
              <a:t>、数据</a:t>
            </a:r>
            <a:r>
              <a:rPr lang="zh-CN" altLang="en-US" sz="2000" dirty="0"/>
              <a:t>选取说明</a:t>
            </a:r>
          </a:p>
        </p:txBody>
      </p:sp>
      <p:sp>
        <p:nvSpPr>
          <p:cNvPr id="3" name="内容占位符 2"/>
          <p:cNvSpPr>
            <a:spLocks noGrp="1"/>
          </p:cNvSpPr>
          <p:nvPr>
            <p:ph idx="1"/>
          </p:nvPr>
        </p:nvSpPr>
        <p:spPr/>
        <p:txBody>
          <a:bodyPr/>
          <a:lstStyle/>
          <a:p>
            <a:r>
              <a:rPr lang="zh-CN" altLang="en-US" sz="2400" dirty="0"/>
              <a:t>时间区间：</a:t>
            </a:r>
            <a:r>
              <a:rPr lang="en-US" altLang="zh-CN" sz="2400" dirty="0"/>
              <a:t>2013.6.30-2014.6.30</a:t>
            </a:r>
            <a:r>
              <a:rPr lang="zh-CN" altLang="en-US" sz="2400" dirty="0"/>
              <a:t>，</a:t>
            </a:r>
            <a:r>
              <a:rPr lang="en-US" altLang="zh-CN" sz="2400" dirty="0"/>
              <a:t>52</a:t>
            </a:r>
            <a:r>
              <a:rPr lang="zh-CN" altLang="en-US" sz="2400" dirty="0"/>
              <a:t>周</a:t>
            </a:r>
            <a:endParaRPr lang="en-US" altLang="zh-CN" sz="2400" dirty="0"/>
          </a:p>
          <a:p>
            <a:r>
              <a:rPr lang="zh-CN" altLang="en-US" sz="2400" dirty="0"/>
              <a:t>分析目标：周收益率</a:t>
            </a:r>
            <a:endParaRPr lang="en-US" altLang="zh-CN" sz="2400" dirty="0"/>
          </a:p>
          <a:p>
            <a:r>
              <a:rPr lang="zh-CN" altLang="en-US" sz="2400" dirty="0"/>
              <a:t>股票池：沪深</a:t>
            </a:r>
            <a:r>
              <a:rPr lang="en-US" altLang="zh-CN" sz="2400" dirty="0"/>
              <a:t>300</a:t>
            </a:r>
            <a:r>
              <a:rPr lang="zh-CN" altLang="en-US" sz="2400" dirty="0"/>
              <a:t>成分股按权重排序每</a:t>
            </a:r>
            <a:r>
              <a:rPr lang="en-US" altLang="zh-CN" sz="2400" dirty="0"/>
              <a:t>10</a:t>
            </a:r>
            <a:r>
              <a:rPr lang="zh-CN" altLang="en-US" sz="2400" dirty="0"/>
              <a:t>只选一只，共选取</a:t>
            </a:r>
            <a:r>
              <a:rPr lang="en-US" altLang="zh-CN" sz="2400" dirty="0"/>
              <a:t>20</a:t>
            </a:r>
            <a:r>
              <a:rPr lang="zh-CN" altLang="en-US" sz="2400" dirty="0"/>
              <a:t>只，作为股票池</a:t>
            </a:r>
            <a:endParaRPr lang="en-US" altLang="zh-CN" sz="2400" dirty="0"/>
          </a:p>
          <a:p>
            <a:r>
              <a:rPr lang="zh-CN" altLang="en-US" sz="2400" dirty="0"/>
              <a:t>股指期货：选取沪深</a:t>
            </a:r>
            <a:r>
              <a:rPr lang="en-US" altLang="zh-CN" sz="2400" dirty="0"/>
              <a:t>300</a:t>
            </a:r>
            <a:r>
              <a:rPr lang="zh-CN" altLang="en-US" sz="2400" dirty="0"/>
              <a:t>股指期货（为简易计算，在此仅用沪深</a:t>
            </a:r>
            <a:r>
              <a:rPr lang="en-US" altLang="zh-CN" sz="2400" dirty="0"/>
              <a:t>300</a:t>
            </a:r>
            <a:r>
              <a:rPr lang="zh-CN" altLang="en-US" sz="2400" dirty="0"/>
              <a:t>指数替代期货走势）</a:t>
            </a:r>
            <a:endParaRPr lang="en-US" altLang="zh-CN" sz="2400" dirty="0"/>
          </a:p>
          <a:p>
            <a:pPr marL="0" indent="0" algn="r">
              <a:buNone/>
            </a:pPr>
            <a:r>
              <a:rPr lang="zh-CN" altLang="en-US" sz="2400" dirty="0">
                <a:latin typeface="仿宋" panose="02010609060101010101" pitchFamily="49" charset="-122"/>
                <a:ea typeface="仿宋" panose="02010609060101010101" pitchFamily="49" charset="-122"/>
              </a:rPr>
              <a:t>数据来源：锐思金融数据库</a:t>
            </a:r>
            <a:endParaRPr lang="en-US" altLang="zh-CN" sz="24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55522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4144" y="274638"/>
            <a:ext cx="9997440" cy="664476"/>
          </a:xfrm>
        </p:spPr>
        <p:txBody>
          <a:bodyPr>
            <a:normAutofit/>
          </a:bodyPr>
          <a:lstStyle/>
          <a:p>
            <a:r>
              <a:rPr lang="zh-CN" altLang="en-US" sz="2400" dirty="0" smtClean="0"/>
              <a:t>股票多头组合</a:t>
            </a:r>
            <a:r>
              <a:rPr lang="en-US" altLang="zh-CN" sz="2400" dirty="0" smtClean="0"/>
              <a:t>——</a:t>
            </a:r>
            <a:r>
              <a:rPr lang="zh-CN" altLang="en-US" sz="2400" dirty="0" smtClean="0"/>
              <a:t>股票池</a:t>
            </a:r>
            <a:endParaRPr lang="zh-CN" altLang="en-US" sz="2400"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1844081510"/>
              </p:ext>
            </p:extLst>
          </p:nvPr>
        </p:nvGraphicFramePr>
        <p:xfrm>
          <a:off x="2279576" y="1124744"/>
          <a:ext cx="7560840" cy="5479576"/>
        </p:xfrm>
        <a:graphic>
          <a:graphicData uri="http://schemas.openxmlformats.org/drawingml/2006/table">
            <a:tbl>
              <a:tblPr>
                <a:tableStyleId>{5C22544A-7EE6-4342-B048-85BDC9FD1C3A}</a:tableStyleId>
              </a:tblPr>
              <a:tblGrid>
                <a:gridCol w="1818430"/>
                <a:gridCol w="2488378"/>
                <a:gridCol w="3254032"/>
              </a:tblGrid>
              <a:tr h="412276">
                <a:tc>
                  <a:txBody>
                    <a:bodyPr/>
                    <a:lstStyle/>
                    <a:p>
                      <a:pPr algn="ctr" fontAlgn="b"/>
                      <a:r>
                        <a:rPr lang="zh-CN" altLang="en-US" sz="1600" b="0" i="0" u="none" strike="noStrike" dirty="0" smtClean="0">
                          <a:effectLst/>
                          <a:latin typeface="Arial"/>
                        </a:rPr>
                        <a:t>股票名称</a:t>
                      </a:r>
                      <a:endParaRPr lang="en-US" sz="1600" b="0" i="0" u="none" strike="noStrike" dirty="0">
                        <a:effectLst/>
                        <a:latin typeface="Arial"/>
                      </a:endParaRPr>
                    </a:p>
                  </a:txBody>
                  <a:tcPr marL="9525" marR="9525" marT="9525" marB="0" anchor="b"/>
                </a:tc>
                <a:tc>
                  <a:txBody>
                    <a:bodyPr/>
                    <a:lstStyle/>
                    <a:p>
                      <a:pPr algn="ctr" fontAlgn="b"/>
                      <a:r>
                        <a:rPr lang="zh-CN" altLang="en-US" sz="1600" b="0" i="0" u="none" strike="noStrike" dirty="0" smtClean="0">
                          <a:effectLst/>
                          <a:latin typeface="Arial"/>
                        </a:rPr>
                        <a:t>代码</a:t>
                      </a:r>
                      <a:endParaRPr lang="en-US" sz="1600" b="0" i="0" u="none" strike="noStrike" dirty="0">
                        <a:effectLst/>
                        <a:latin typeface="Arial"/>
                      </a:endParaRPr>
                    </a:p>
                  </a:txBody>
                  <a:tcPr marL="9525" marR="9525" marT="9525" marB="0" anchor="b"/>
                </a:tc>
                <a:tc>
                  <a:txBody>
                    <a:bodyPr/>
                    <a:lstStyle/>
                    <a:p>
                      <a:pPr algn="ctr" fontAlgn="b"/>
                      <a:r>
                        <a:rPr lang="zh-CN" altLang="en-US" sz="1600" u="none" strike="noStrike" dirty="0" smtClean="0">
                          <a:effectLst/>
                        </a:rPr>
                        <a:t>权数（占沪深</a:t>
                      </a:r>
                      <a:r>
                        <a:rPr lang="en-US" altLang="zh-CN" sz="1600" u="none" strike="noStrike" dirty="0" smtClean="0">
                          <a:effectLst/>
                        </a:rPr>
                        <a:t>300</a:t>
                      </a:r>
                      <a:r>
                        <a:rPr lang="zh-CN" altLang="en-US" sz="1600" u="none" strike="noStrike" dirty="0" smtClean="0">
                          <a:effectLst/>
                        </a:rPr>
                        <a:t>比例 </a:t>
                      </a:r>
                      <a:r>
                        <a:rPr lang="en-US" altLang="zh-CN" sz="1600" u="none" strike="noStrike" dirty="0" smtClean="0">
                          <a:effectLst/>
                        </a:rPr>
                        <a:t>%</a:t>
                      </a:r>
                      <a:r>
                        <a:rPr lang="zh-CN" altLang="en-US" sz="1600" u="none" strike="noStrike" dirty="0" smtClean="0">
                          <a:effectLst/>
                        </a:rPr>
                        <a:t>）</a:t>
                      </a:r>
                      <a:endParaRPr lang="zh-CN" altLang="en-US" sz="1600" b="0" i="0" u="none" strike="noStrike" dirty="0">
                        <a:effectLst/>
                        <a:latin typeface="宋体"/>
                      </a:endParaRPr>
                    </a:p>
                  </a:txBody>
                  <a:tcPr marL="9525" marR="9525" marT="9525" marB="0" anchor="b"/>
                </a:tc>
              </a:tr>
              <a:tr h="242018">
                <a:tc>
                  <a:txBody>
                    <a:bodyPr/>
                    <a:lstStyle/>
                    <a:p>
                      <a:pPr algn="ctr" fontAlgn="b"/>
                      <a:r>
                        <a:rPr lang="zh-CN" altLang="en-US" sz="1600" u="none" strike="noStrike" dirty="0">
                          <a:effectLst/>
                        </a:rPr>
                        <a:t>中国平安</a:t>
                      </a:r>
                      <a:endParaRPr lang="zh-CN" altLang="en-US" sz="1600" b="0" i="0" u="none" strike="noStrike" dirty="0">
                        <a:effectLst/>
                        <a:latin typeface="Arial"/>
                      </a:endParaRPr>
                    </a:p>
                  </a:txBody>
                  <a:tcPr marL="9525" marR="9525" marT="9525" marB="0" anchor="b"/>
                </a:tc>
                <a:tc>
                  <a:txBody>
                    <a:bodyPr/>
                    <a:lstStyle/>
                    <a:p>
                      <a:pPr algn="ctr" fontAlgn="b"/>
                      <a:r>
                        <a:rPr lang="en-US" altLang="zh-CN" sz="1600" u="none" strike="noStrike">
                          <a:effectLst/>
                        </a:rPr>
                        <a:t>601318</a:t>
                      </a:r>
                      <a:endParaRPr lang="en-US" altLang="zh-CN" sz="1600" b="0" i="0" u="none" strike="noStrike">
                        <a:effectLst/>
                        <a:latin typeface="Arial"/>
                      </a:endParaRPr>
                    </a:p>
                  </a:txBody>
                  <a:tcPr marL="9525" marR="9525" marT="9525" marB="0" anchor="b"/>
                </a:tc>
                <a:tc>
                  <a:txBody>
                    <a:bodyPr/>
                    <a:lstStyle/>
                    <a:p>
                      <a:pPr algn="ctr" fontAlgn="b"/>
                      <a:r>
                        <a:rPr lang="en-US" altLang="zh-CN" sz="1600" u="none" strike="noStrike">
                          <a:effectLst/>
                        </a:rPr>
                        <a:t>3.75</a:t>
                      </a:r>
                      <a:endParaRPr lang="en-US" altLang="zh-CN" sz="1600" b="0" i="0" u="none" strike="noStrike">
                        <a:effectLst/>
                        <a:latin typeface="Arial"/>
                      </a:endParaRPr>
                    </a:p>
                  </a:txBody>
                  <a:tcPr marL="9525" marR="9525" marT="9525" marB="0" anchor="b"/>
                </a:tc>
              </a:tr>
              <a:tr h="242018">
                <a:tc>
                  <a:txBody>
                    <a:bodyPr/>
                    <a:lstStyle/>
                    <a:p>
                      <a:pPr algn="ctr" fontAlgn="b"/>
                      <a:r>
                        <a:rPr lang="zh-CN" altLang="en-US" sz="1600" u="none" strike="noStrike" dirty="0">
                          <a:effectLst/>
                        </a:rPr>
                        <a:t>交通银行</a:t>
                      </a:r>
                      <a:endParaRPr lang="zh-CN" altLang="en-US" sz="1600" b="0" i="0" u="none" strike="noStrike" dirty="0">
                        <a:effectLst/>
                        <a:latin typeface="Arial"/>
                      </a:endParaRPr>
                    </a:p>
                  </a:txBody>
                  <a:tcPr marL="9525" marR="9525" marT="9525" marB="0" anchor="b"/>
                </a:tc>
                <a:tc>
                  <a:txBody>
                    <a:bodyPr/>
                    <a:lstStyle/>
                    <a:p>
                      <a:pPr algn="ctr" fontAlgn="b"/>
                      <a:r>
                        <a:rPr lang="en-US" altLang="zh-CN" sz="1600" u="none" strike="noStrike" dirty="0">
                          <a:effectLst/>
                        </a:rPr>
                        <a:t>601328</a:t>
                      </a:r>
                      <a:endParaRPr lang="en-US" altLang="zh-CN" sz="1600" b="0" i="0" u="none" strike="noStrike" dirty="0">
                        <a:effectLst/>
                        <a:latin typeface="Arial"/>
                      </a:endParaRPr>
                    </a:p>
                  </a:txBody>
                  <a:tcPr marL="9525" marR="9525" marT="9525" marB="0" anchor="b"/>
                </a:tc>
                <a:tc>
                  <a:txBody>
                    <a:bodyPr/>
                    <a:lstStyle/>
                    <a:p>
                      <a:pPr algn="ctr" fontAlgn="b"/>
                      <a:r>
                        <a:rPr lang="en-US" altLang="zh-CN" sz="1600" u="none" strike="noStrike">
                          <a:effectLst/>
                        </a:rPr>
                        <a:t>1.21</a:t>
                      </a:r>
                      <a:endParaRPr lang="en-US" altLang="zh-CN" sz="1600" b="0" i="0" u="none" strike="noStrike">
                        <a:effectLst/>
                        <a:latin typeface="Arial"/>
                      </a:endParaRPr>
                    </a:p>
                  </a:txBody>
                  <a:tcPr marL="9525" marR="9525" marT="9525" marB="0" anchor="b"/>
                </a:tc>
              </a:tr>
              <a:tr h="242018">
                <a:tc>
                  <a:txBody>
                    <a:bodyPr/>
                    <a:lstStyle/>
                    <a:p>
                      <a:pPr algn="ctr" fontAlgn="b"/>
                      <a:r>
                        <a:rPr lang="zh-CN" altLang="en-US" sz="1600" u="none" strike="noStrike" dirty="0">
                          <a:effectLst/>
                        </a:rPr>
                        <a:t>北京银行</a:t>
                      </a:r>
                      <a:endParaRPr lang="zh-CN" altLang="en-US" sz="1600" b="0" i="0" u="none" strike="noStrike" dirty="0">
                        <a:effectLst/>
                        <a:latin typeface="Arial"/>
                      </a:endParaRPr>
                    </a:p>
                  </a:txBody>
                  <a:tcPr marL="9525" marR="9525" marT="9525" marB="0" anchor="b"/>
                </a:tc>
                <a:tc>
                  <a:txBody>
                    <a:bodyPr/>
                    <a:lstStyle/>
                    <a:p>
                      <a:pPr algn="ctr" fontAlgn="b"/>
                      <a:r>
                        <a:rPr lang="en-US" altLang="zh-CN" sz="1600" u="none" strike="noStrike" dirty="0">
                          <a:effectLst/>
                        </a:rPr>
                        <a:t>601169</a:t>
                      </a:r>
                      <a:endParaRPr lang="en-US" altLang="zh-CN" sz="1600" b="0" i="0" u="none" strike="noStrike" dirty="0">
                        <a:effectLst/>
                        <a:latin typeface="Arial"/>
                      </a:endParaRPr>
                    </a:p>
                  </a:txBody>
                  <a:tcPr marL="9525" marR="9525" marT="9525" marB="0" anchor="b"/>
                </a:tc>
                <a:tc>
                  <a:txBody>
                    <a:bodyPr/>
                    <a:lstStyle/>
                    <a:p>
                      <a:pPr algn="ctr" fontAlgn="b"/>
                      <a:r>
                        <a:rPr lang="en-US" altLang="zh-CN" sz="1600" u="none" strike="noStrike" dirty="0">
                          <a:effectLst/>
                        </a:rPr>
                        <a:t>0.86</a:t>
                      </a:r>
                      <a:endParaRPr lang="en-US" altLang="zh-CN" sz="1600" b="0" i="0" u="none" strike="noStrike" dirty="0">
                        <a:effectLst/>
                        <a:latin typeface="Arial"/>
                      </a:endParaRPr>
                    </a:p>
                  </a:txBody>
                  <a:tcPr marL="9525" marR="9525" marT="9525" marB="0" anchor="b"/>
                </a:tc>
              </a:tr>
              <a:tr h="242018">
                <a:tc>
                  <a:txBody>
                    <a:bodyPr/>
                    <a:lstStyle/>
                    <a:p>
                      <a:pPr algn="ctr" fontAlgn="b"/>
                      <a:r>
                        <a:rPr lang="zh-CN" altLang="en-US" sz="1600" u="none" strike="noStrike" dirty="0">
                          <a:effectLst/>
                        </a:rPr>
                        <a:t>海螺水泥</a:t>
                      </a:r>
                      <a:endParaRPr lang="zh-CN" altLang="en-US" sz="1600" b="0" i="0" u="none" strike="noStrike" dirty="0">
                        <a:effectLst/>
                        <a:latin typeface="Arial"/>
                      </a:endParaRPr>
                    </a:p>
                  </a:txBody>
                  <a:tcPr marL="9525" marR="9525" marT="9525" marB="0" anchor="b"/>
                </a:tc>
                <a:tc>
                  <a:txBody>
                    <a:bodyPr/>
                    <a:lstStyle/>
                    <a:p>
                      <a:pPr algn="ctr" fontAlgn="b"/>
                      <a:r>
                        <a:rPr lang="en-US" altLang="zh-CN" sz="1600" u="none" strike="noStrike" dirty="0">
                          <a:effectLst/>
                        </a:rPr>
                        <a:t>600585</a:t>
                      </a:r>
                      <a:endParaRPr lang="en-US" altLang="zh-CN" sz="1600" b="0" i="0" u="none" strike="noStrike" dirty="0">
                        <a:effectLst/>
                        <a:latin typeface="Arial"/>
                      </a:endParaRPr>
                    </a:p>
                  </a:txBody>
                  <a:tcPr marL="9525" marR="9525" marT="9525" marB="0" anchor="b"/>
                </a:tc>
                <a:tc>
                  <a:txBody>
                    <a:bodyPr/>
                    <a:lstStyle/>
                    <a:p>
                      <a:pPr algn="ctr" fontAlgn="b"/>
                      <a:r>
                        <a:rPr lang="en-US" altLang="zh-CN" sz="1600" u="none" strike="noStrike">
                          <a:effectLst/>
                        </a:rPr>
                        <a:t>0.64</a:t>
                      </a:r>
                      <a:endParaRPr lang="en-US" altLang="zh-CN" sz="1600" b="0" i="0" u="none" strike="noStrike">
                        <a:effectLst/>
                        <a:latin typeface="Arial"/>
                      </a:endParaRPr>
                    </a:p>
                  </a:txBody>
                  <a:tcPr marL="9525" marR="9525" marT="9525" marB="0" anchor="b"/>
                </a:tc>
              </a:tr>
              <a:tr h="242018">
                <a:tc>
                  <a:txBody>
                    <a:bodyPr/>
                    <a:lstStyle/>
                    <a:p>
                      <a:pPr algn="ctr" fontAlgn="b"/>
                      <a:r>
                        <a:rPr lang="zh-CN" altLang="en-US" sz="1600" u="none" strike="noStrike" dirty="0">
                          <a:effectLst/>
                        </a:rPr>
                        <a:t>云南白药</a:t>
                      </a:r>
                      <a:endParaRPr lang="zh-CN" altLang="en-US" sz="1600" b="0" i="0" u="none" strike="noStrike" dirty="0">
                        <a:effectLst/>
                        <a:latin typeface="Arial"/>
                      </a:endParaRPr>
                    </a:p>
                  </a:txBody>
                  <a:tcPr marL="9525" marR="9525" marT="9525" marB="0" anchor="b"/>
                </a:tc>
                <a:tc>
                  <a:txBody>
                    <a:bodyPr/>
                    <a:lstStyle/>
                    <a:p>
                      <a:pPr algn="ctr" fontAlgn="b"/>
                      <a:r>
                        <a:rPr lang="en-US" altLang="zh-CN" sz="1600" u="none" strike="noStrike" dirty="0">
                          <a:effectLst/>
                        </a:rPr>
                        <a:t>000538</a:t>
                      </a:r>
                      <a:endParaRPr lang="en-US" altLang="zh-CN" sz="1600" b="0" i="0" u="none" strike="noStrike" dirty="0">
                        <a:effectLst/>
                        <a:latin typeface="Arial"/>
                      </a:endParaRPr>
                    </a:p>
                  </a:txBody>
                  <a:tcPr marL="9525" marR="9525" marT="9525" marB="0" anchor="b"/>
                </a:tc>
                <a:tc>
                  <a:txBody>
                    <a:bodyPr/>
                    <a:lstStyle/>
                    <a:p>
                      <a:pPr algn="ctr" fontAlgn="b"/>
                      <a:r>
                        <a:rPr lang="en-US" altLang="zh-CN" sz="1600" u="none" strike="noStrike">
                          <a:effectLst/>
                        </a:rPr>
                        <a:t>0.49</a:t>
                      </a:r>
                      <a:endParaRPr lang="en-US" altLang="zh-CN" sz="1600" b="0" i="0" u="none" strike="noStrike">
                        <a:effectLst/>
                        <a:latin typeface="Arial"/>
                      </a:endParaRPr>
                    </a:p>
                  </a:txBody>
                  <a:tcPr marL="9525" marR="9525" marT="9525" marB="0" anchor="b"/>
                </a:tc>
              </a:tr>
              <a:tr h="242018">
                <a:tc>
                  <a:txBody>
                    <a:bodyPr/>
                    <a:lstStyle/>
                    <a:p>
                      <a:pPr algn="ctr" fontAlgn="b"/>
                      <a:r>
                        <a:rPr lang="zh-CN" altLang="en-US" sz="1600" u="none" strike="noStrike">
                          <a:effectLst/>
                        </a:rPr>
                        <a:t>天士力</a:t>
                      </a:r>
                      <a:endParaRPr lang="zh-CN" altLang="en-US" sz="1600" b="0" i="0" u="none" strike="noStrike">
                        <a:effectLst/>
                        <a:latin typeface="Arial"/>
                      </a:endParaRPr>
                    </a:p>
                  </a:txBody>
                  <a:tcPr marL="9525" marR="9525" marT="9525" marB="0" anchor="b"/>
                </a:tc>
                <a:tc>
                  <a:txBody>
                    <a:bodyPr/>
                    <a:lstStyle/>
                    <a:p>
                      <a:pPr algn="ctr" fontAlgn="b"/>
                      <a:r>
                        <a:rPr lang="en-US" altLang="zh-CN" sz="1600" u="none" strike="noStrike" dirty="0">
                          <a:effectLst/>
                        </a:rPr>
                        <a:t>600535</a:t>
                      </a:r>
                      <a:endParaRPr lang="en-US" altLang="zh-CN" sz="1600" b="0" i="0" u="none" strike="noStrike" dirty="0">
                        <a:effectLst/>
                        <a:latin typeface="Arial"/>
                      </a:endParaRPr>
                    </a:p>
                  </a:txBody>
                  <a:tcPr marL="9525" marR="9525" marT="9525" marB="0" anchor="b"/>
                </a:tc>
                <a:tc>
                  <a:txBody>
                    <a:bodyPr/>
                    <a:lstStyle/>
                    <a:p>
                      <a:pPr algn="ctr" fontAlgn="b"/>
                      <a:r>
                        <a:rPr lang="en-US" altLang="zh-CN" sz="1600" u="none" strike="noStrike">
                          <a:effectLst/>
                        </a:rPr>
                        <a:t>0.44</a:t>
                      </a:r>
                      <a:endParaRPr lang="en-US" altLang="zh-CN" sz="1600" b="0" i="0" u="none" strike="noStrike">
                        <a:effectLst/>
                        <a:latin typeface="Arial"/>
                      </a:endParaRPr>
                    </a:p>
                  </a:txBody>
                  <a:tcPr marL="9525" marR="9525" marT="9525" marB="0" anchor="b"/>
                </a:tc>
              </a:tr>
              <a:tr h="242018">
                <a:tc>
                  <a:txBody>
                    <a:bodyPr/>
                    <a:lstStyle/>
                    <a:p>
                      <a:pPr algn="ctr" fontAlgn="b"/>
                      <a:r>
                        <a:rPr lang="zh-CN" altLang="en-US" sz="1600" u="none" strike="noStrike">
                          <a:effectLst/>
                        </a:rPr>
                        <a:t>辽宁成大</a:t>
                      </a:r>
                      <a:endParaRPr lang="zh-CN" altLang="en-US" sz="1600" b="0" i="0" u="none" strike="noStrike">
                        <a:effectLst/>
                        <a:latin typeface="Arial"/>
                      </a:endParaRPr>
                    </a:p>
                  </a:txBody>
                  <a:tcPr marL="9525" marR="9525" marT="9525" marB="0" anchor="b"/>
                </a:tc>
                <a:tc>
                  <a:txBody>
                    <a:bodyPr/>
                    <a:lstStyle/>
                    <a:p>
                      <a:pPr algn="ctr" fontAlgn="b"/>
                      <a:r>
                        <a:rPr lang="en-US" altLang="zh-CN" sz="1600" u="none" strike="noStrike" dirty="0">
                          <a:effectLst/>
                        </a:rPr>
                        <a:t>600739</a:t>
                      </a:r>
                      <a:endParaRPr lang="en-US" altLang="zh-CN" sz="1600" b="0" i="0" u="none" strike="noStrike" dirty="0">
                        <a:effectLst/>
                        <a:latin typeface="Arial"/>
                      </a:endParaRPr>
                    </a:p>
                  </a:txBody>
                  <a:tcPr marL="9525" marR="9525" marT="9525" marB="0" anchor="b"/>
                </a:tc>
                <a:tc>
                  <a:txBody>
                    <a:bodyPr/>
                    <a:lstStyle/>
                    <a:p>
                      <a:pPr algn="ctr" fontAlgn="b"/>
                      <a:r>
                        <a:rPr lang="en-US" altLang="zh-CN" sz="1600" u="none" strike="noStrike" dirty="0">
                          <a:effectLst/>
                        </a:rPr>
                        <a:t>0.4</a:t>
                      </a:r>
                      <a:endParaRPr lang="en-US" altLang="zh-CN" sz="1600" b="0" i="0" u="none" strike="noStrike" dirty="0">
                        <a:effectLst/>
                        <a:latin typeface="Arial"/>
                      </a:endParaRPr>
                    </a:p>
                  </a:txBody>
                  <a:tcPr marL="9525" marR="9525" marT="9525" marB="0" anchor="b"/>
                </a:tc>
              </a:tr>
              <a:tr h="242018">
                <a:tc>
                  <a:txBody>
                    <a:bodyPr/>
                    <a:lstStyle/>
                    <a:p>
                      <a:pPr algn="ctr" fontAlgn="b"/>
                      <a:r>
                        <a:rPr lang="zh-CN" altLang="en-US" sz="1600" u="none" strike="noStrike">
                          <a:effectLst/>
                        </a:rPr>
                        <a:t>国电电力</a:t>
                      </a:r>
                      <a:endParaRPr lang="zh-CN" altLang="en-US" sz="1600" b="0" i="0" u="none" strike="noStrike">
                        <a:effectLst/>
                        <a:latin typeface="Arial"/>
                      </a:endParaRPr>
                    </a:p>
                  </a:txBody>
                  <a:tcPr marL="9525" marR="9525" marT="9525" marB="0" anchor="b"/>
                </a:tc>
                <a:tc>
                  <a:txBody>
                    <a:bodyPr/>
                    <a:lstStyle/>
                    <a:p>
                      <a:pPr algn="ctr" fontAlgn="b"/>
                      <a:r>
                        <a:rPr lang="en-US" altLang="zh-CN" sz="1600" u="none" strike="noStrike" dirty="0">
                          <a:effectLst/>
                        </a:rPr>
                        <a:t>600795</a:t>
                      </a:r>
                      <a:endParaRPr lang="en-US" altLang="zh-CN" sz="1600" b="0" i="0" u="none" strike="noStrike" dirty="0">
                        <a:effectLst/>
                        <a:latin typeface="Arial"/>
                      </a:endParaRPr>
                    </a:p>
                  </a:txBody>
                  <a:tcPr marL="9525" marR="9525" marT="9525" marB="0" anchor="b"/>
                </a:tc>
                <a:tc>
                  <a:txBody>
                    <a:bodyPr/>
                    <a:lstStyle/>
                    <a:p>
                      <a:pPr algn="ctr" fontAlgn="b"/>
                      <a:r>
                        <a:rPr lang="en-US" altLang="zh-CN" sz="1600" u="none" strike="noStrike" dirty="0">
                          <a:effectLst/>
                        </a:rPr>
                        <a:t>0.37</a:t>
                      </a:r>
                      <a:endParaRPr lang="en-US" altLang="zh-CN" sz="1600" b="0" i="0" u="none" strike="noStrike" dirty="0">
                        <a:effectLst/>
                        <a:latin typeface="Arial"/>
                      </a:endParaRPr>
                    </a:p>
                  </a:txBody>
                  <a:tcPr marL="9525" marR="9525" marT="9525" marB="0" anchor="b"/>
                </a:tc>
              </a:tr>
              <a:tr h="242018">
                <a:tc>
                  <a:txBody>
                    <a:bodyPr/>
                    <a:lstStyle/>
                    <a:p>
                      <a:pPr algn="ctr" fontAlgn="b"/>
                      <a:r>
                        <a:rPr lang="zh-CN" altLang="en-US" sz="1600" u="none" strike="noStrike">
                          <a:effectLst/>
                        </a:rPr>
                        <a:t>紫金矿业</a:t>
                      </a:r>
                      <a:endParaRPr lang="zh-CN" altLang="en-US" sz="1600" b="0" i="0" u="none" strike="noStrike">
                        <a:effectLst/>
                        <a:latin typeface="Arial"/>
                      </a:endParaRPr>
                    </a:p>
                  </a:txBody>
                  <a:tcPr marL="9525" marR="9525" marT="9525" marB="0" anchor="b"/>
                </a:tc>
                <a:tc>
                  <a:txBody>
                    <a:bodyPr/>
                    <a:lstStyle/>
                    <a:p>
                      <a:pPr algn="ctr" fontAlgn="b"/>
                      <a:r>
                        <a:rPr lang="en-US" altLang="zh-CN" sz="1600" u="none" strike="noStrike" dirty="0">
                          <a:effectLst/>
                        </a:rPr>
                        <a:t>601899</a:t>
                      </a:r>
                      <a:endParaRPr lang="en-US" altLang="zh-CN" sz="1600" b="0" i="0" u="none" strike="noStrike" dirty="0">
                        <a:effectLst/>
                        <a:latin typeface="Arial"/>
                      </a:endParaRPr>
                    </a:p>
                  </a:txBody>
                  <a:tcPr marL="9525" marR="9525" marT="9525" marB="0" anchor="b"/>
                </a:tc>
                <a:tc>
                  <a:txBody>
                    <a:bodyPr/>
                    <a:lstStyle/>
                    <a:p>
                      <a:pPr algn="ctr" fontAlgn="b"/>
                      <a:r>
                        <a:rPr lang="en-US" altLang="zh-CN" sz="1600" u="none" strike="noStrike" dirty="0">
                          <a:effectLst/>
                        </a:rPr>
                        <a:t>0.34</a:t>
                      </a:r>
                      <a:endParaRPr lang="en-US" altLang="zh-CN" sz="1600" b="0" i="0" u="none" strike="noStrike" dirty="0">
                        <a:effectLst/>
                        <a:latin typeface="Arial"/>
                      </a:endParaRPr>
                    </a:p>
                  </a:txBody>
                  <a:tcPr marL="9525" marR="9525" marT="9525" marB="0" anchor="b"/>
                </a:tc>
              </a:tr>
              <a:tr h="242018">
                <a:tc>
                  <a:txBody>
                    <a:bodyPr/>
                    <a:lstStyle/>
                    <a:p>
                      <a:pPr algn="ctr" fontAlgn="b"/>
                      <a:r>
                        <a:rPr lang="zh-CN" altLang="en-US" sz="1600" u="none" strike="noStrike">
                          <a:effectLst/>
                        </a:rPr>
                        <a:t>宇通客车</a:t>
                      </a:r>
                      <a:endParaRPr lang="zh-CN" altLang="en-US" sz="1600" b="0" i="0" u="none" strike="noStrike">
                        <a:effectLst/>
                        <a:latin typeface="Arial"/>
                      </a:endParaRPr>
                    </a:p>
                  </a:txBody>
                  <a:tcPr marL="9525" marR="9525" marT="9525" marB="0" anchor="b"/>
                </a:tc>
                <a:tc>
                  <a:txBody>
                    <a:bodyPr/>
                    <a:lstStyle/>
                    <a:p>
                      <a:pPr algn="ctr" fontAlgn="b"/>
                      <a:r>
                        <a:rPr lang="en-US" altLang="zh-CN" sz="1600" u="none" strike="noStrike" dirty="0">
                          <a:effectLst/>
                        </a:rPr>
                        <a:t>600066</a:t>
                      </a:r>
                      <a:endParaRPr lang="en-US" altLang="zh-CN" sz="1600" b="0" i="0" u="none" strike="noStrike" dirty="0">
                        <a:effectLst/>
                        <a:latin typeface="Arial"/>
                      </a:endParaRPr>
                    </a:p>
                  </a:txBody>
                  <a:tcPr marL="9525" marR="9525" marT="9525" marB="0" anchor="b"/>
                </a:tc>
                <a:tc>
                  <a:txBody>
                    <a:bodyPr/>
                    <a:lstStyle/>
                    <a:p>
                      <a:pPr algn="ctr" fontAlgn="b"/>
                      <a:r>
                        <a:rPr lang="en-US" altLang="zh-CN" sz="1600" u="none" strike="noStrike" dirty="0">
                          <a:effectLst/>
                        </a:rPr>
                        <a:t>0.31</a:t>
                      </a:r>
                      <a:endParaRPr lang="en-US" altLang="zh-CN" sz="1600" b="0" i="0" u="none" strike="noStrike" dirty="0">
                        <a:effectLst/>
                        <a:latin typeface="Arial"/>
                      </a:endParaRPr>
                    </a:p>
                  </a:txBody>
                  <a:tcPr marL="9525" marR="9525" marT="9525" marB="0" anchor="b"/>
                </a:tc>
              </a:tr>
              <a:tr h="242018">
                <a:tc>
                  <a:txBody>
                    <a:bodyPr/>
                    <a:lstStyle/>
                    <a:p>
                      <a:pPr algn="ctr" fontAlgn="b"/>
                      <a:r>
                        <a:rPr lang="zh-CN" altLang="en-US" sz="1600" u="none" strike="noStrike">
                          <a:effectLst/>
                        </a:rPr>
                        <a:t>威孚高科</a:t>
                      </a:r>
                      <a:endParaRPr lang="zh-CN" altLang="en-US" sz="1600" b="0" i="0" u="none" strike="noStrike">
                        <a:effectLst/>
                        <a:latin typeface="Arial"/>
                      </a:endParaRPr>
                    </a:p>
                  </a:txBody>
                  <a:tcPr marL="9525" marR="9525" marT="9525" marB="0" anchor="b"/>
                </a:tc>
                <a:tc>
                  <a:txBody>
                    <a:bodyPr/>
                    <a:lstStyle/>
                    <a:p>
                      <a:pPr algn="ctr" fontAlgn="b"/>
                      <a:r>
                        <a:rPr lang="en-US" altLang="zh-CN" sz="1600" u="none" strike="noStrike" dirty="0">
                          <a:effectLst/>
                        </a:rPr>
                        <a:t>000581</a:t>
                      </a:r>
                      <a:endParaRPr lang="en-US" altLang="zh-CN" sz="1600" b="0" i="0" u="none" strike="noStrike" dirty="0">
                        <a:effectLst/>
                        <a:latin typeface="Arial"/>
                      </a:endParaRPr>
                    </a:p>
                  </a:txBody>
                  <a:tcPr marL="9525" marR="9525" marT="9525" marB="0" anchor="b"/>
                </a:tc>
                <a:tc>
                  <a:txBody>
                    <a:bodyPr/>
                    <a:lstStyle/>
                    <a:p>
                      <a:pPr algn="ctr" fontAlgn="b"/>
                      <a:r>
                        <a:rPr lang="en-US" altLang="zh-CN" sz="1600" u="none" strike="noStrike" dirty="0">
                          <a:effectLst/>
                        </a:rPr>
                        <a:t>0.29</a:t>
                      </a:r>
                      <a:endParaRPr lang="en-US" altLang="zh-CN" sz="1600" b="0" i="0" u="none" strike="noStrike" dirty="0">
                        <a:effectLst/>
                        <a:latin typeface="Arial"/>
                      </a:endParaRPr>
                    </a:p>
                  </a:txBody>
                  <a:tcPr marL="9525" marR="9525" marT="9525" marB="0" anchor="b"/>
                </a:tc>
              </a:tr>
              <a:tr h="242018">
                <a:tc>
                  <a:txBody>
                    <a:bodyPr/>
                    <a:lstStyle/>
                    <a:p>
                      <a:pPr algn="ctr" fontAlgn="b"/>
                      <a:r>
                        <a:rPr lang="zh-CN" altLang="en-US" sz="1600" u="none" strike="noStrike">
                          <a:effectLst/>
                        </a:rPr>
                        <a:t>五矿稀土</a:t>
                      </a:r>
                      <a:endParaRPr lang="zh-CN" altLang="en-US" sz="1600" b="0" i="0" u="none" strike="noStrike">
                        <a:effectLst/>
                        <a:latin typeface="Arial"/>
                      </a:endParaRPr>
                    </a:p>
                  </a:txBody>
                  <a:tcPr marL="9525" marR="9525" marT="9525" marB="0" anchor="b"/>
                </a:tc>
                <a:tc>
                  <a:txBody>
                    <a:bodyPr/>
                    <a:lstStyle/>
                    <a:p>
                      <a:pPr algn="ctr" fontAlgn="b"/>
                      <a:r>
                        <a:rPr lang="en-US" altLang="zh-CN" sz="1600" u="none" strike="noStrike" dirty="0">
                          <a:effectLst/>
                        </a:rPr>
                        <a:t>000831</a:t>
                      </a:r>
                      <a:endParaRPr lang="en-US" altLang="zh-CN" sz="1600" b="0" i="0" u="none" strike="noStrike" dirty="0">
                        <a:effectLst/>
                        <a:latin typeface="Arial"/>
                      </a:endParaRPr>
                    </a:p>
                  </a:txBody>
                  <a:tcPr marL="9525" marR="9525" marT="9525" marB="0" anchor="b"/>
                </a:tc>
                <a:tc>
                  <a:txBody>
                    <a:bodyPr/>
                    <a:lstStyle/>
                    <a:p>
                      <a:pPr algn="ctr" fontAlgn="b"/>
                      <a:r>
                        <a:rPr lang="en-US" altLang="zh-CN" sz="1600" u="none" strike="noStrike" dirty="0">
                          <a:effectLst/>
                        </a:rPr>
                        <a:t>0.26</a:t>
                      </a:r>
                      <a:endParaRPr lang="en-US" altLang="zh-CN" sz="1600" b="0" i="0" u="none" strike="noStrike" dirty="0">
                        <a:effectLst/>
                        <a:latin typeface="Arial"/>
                      </a:endParaRPr>
                    </a:p>
                  </a:txBody>
                  <a:tcPr marL="9525" marR="9525" marT="9525" marB="0" anchor="b"/>
                </a:tc>
              </a:tr>
              <a:tr h="242018">
                <a:tc>
                  <a:txBody>
                    <a:bodyPr/>
                    <a:lstStyle/>
                    <a:p>
                      <a:pPr algn="ctr" fontAlgn="b"/>
                      <a:r>
                        <a:rPr lang="zh-CN" altLang="en-US" sz="1600" u="none" strike="noStrike">
                          <a:effectLst/>
                        </a:rPr>
                        <a:t>人民网</a:t>
                      </a:r>
                      <a:endParaRPr lang="zh-CN" altLang="en-US" sz="1600" b="0" i="0" u="none" strike="noStrike">
                        <a:effectLst/>
                        <a:latin typeface="Arial"/>
                      </a:endParaRPr>
                    </a:p>
                  </a:txBody>
                  <a:tcPr marL="9525" marR="9525" marT="9525" marB="0" anchor="b"/>
                </a:tc>
                <a:tc>
                  <a:txBody>
                    <a:bodyPr/>
                    <a:lstStyle/>
                    <a:p>
                      <a:pPr algn="ctr" fontAlgn="b"/>
                      <a:r>
                        <a:rPr lang="en-US" altLang="zh-CN" sz="1600" u="none" strike="noStrike" dirty="0">
                          <a:effectLst/>
                        </a:rPr>
                        <a:t>603000</a:t>
                      </a:r>
                      <a:endParaRPr lang="en-US" altLang="zh-CN" sz="1600" b="0" i="0" u="none" strike="noStrike" dirty="0">
                        <a:effectLst/>
                        <a:latin typeface="Arial"/>
                      </a:endParaRPr>
                    </a:p>
                  </a:txBody>
                  <a:tcPr marL="9525" marR="9525" marT="9525" marB="0" anchor="b"/>
                </a:tc>
                <a:tc>
                  <a:txBody>
                    <a:bodyPr/>
                    <a:lstStyle/>
                    <a:p>
                      <a:pPr algn="ctr" fontAlgn="b"/>
                      <a:r>
                        <a:rPr lang="en-US" altLang="zh-CN" sz="1600" u="none" strike="noStrike" dirty="0">
                          <a:effectLst/>
                        </a:rPr>
                        <a:t>0.25</a:t>
                      </a:r>
                      <a:endParaRPr lang="en-US" altLang="zh-CN" sz="1600" b="0" i="0" u="none" strike="noStrike" dirty="0">
                        <a:effectLst/>
                        <a:latin typeface="Arial"/>
                      </a:endParaRPr>
                    </a:p>
                  </a:txBody>
                  <a:tcPr marL="9525" marR="9525" marT="9525" marB="0" anchor="b"/>
                </a:tc>
              </a:tr>
              <a:tr h="242018">
                <a:tc>
                  <a:txBody>
                    <a:bodyPr/>
                    <a:lstStyle/>
                    <a:p>
                      <a:pPr algn="ctr" fontAlgn="b"/>
                      <a:r>
                        <a:rPr lang="zh-CN" altLang="en-US" sz="1600" u="none" strike="noStrike">
                          <a:effectLst/>
                        </a:rPr>
                        <a:t>同仁堂</a:t>
                      </a:r>
                      <a:endParaRPr lang="zh-CN" altLang="en-US" sz="1600" b="0" i="0" u="none" strike="noStrike">
                        <a:effectLst/>
                        <a:latin typeface="Arial"/>
                      </a:endParaRPr>
                    </a:p>
                  </a:txBody>
                  <a:tcPr marL="9525" marR="9525" marT="9525" marB="0" anchor="b"/>
                </a:tc>
                <a:tc>
                  <a:txBody>
                    <a:bodyPr/>
                    <a:lstStyle/>
                    <a:p>
                      <a:pPr algn="ctr" fontAlgn="b"/>
                      <a:r>
                        <a:rPr lang="en-US" altLang="zh-CN" sz="1600" u="none" strike="noStrike">
                          <a:effectLst/>
                        </a:rPr>
                        <a:t>600085</a:t>
                      </a:r>
                      <a:endParaRPr lang="en-US" altLang="zh-CN" sz="1600" b="0" i="0" u="none" strike="noStrike">
                        <a:effectLst/>
                        <a:latin typeface="Arial"/>
                      </a:endParaRPr>
                    </a:p>
                  </a:txBody>
                  <a:tcPr marL="9525" marR="9525" marT="9525" marB="0" anchor="b"/>
                </a:tc>
                <a:tc>
                  <a:txBody>
                    <a:bodyPr/>
                    <a:lstStyle/>
                    <a:p>
                      <a:pPr algn="ctr" fontAlgn="b"/>
                      <a:r>
                        <a:rPr lang="en-US" altLang="zh-CN" sz="1600" u="none" strike="noStrike" dirty="0">
                          <a:effectLst/>
                        </a:rPr>
                        <a:t>0.23</a:t>
                      </a:r>
                      <a:endParaRPr lang="en-US" altLang="zh-CN" sz="1600" b="0" i="0" u="none" strike="noStrike" dirty="0">
                        <a:effectLst/>
                        <a:latin typeface="Arial"/>
                      </a:endParaRPr>
                    </a:p>
                  </a:txBody>
                  <a:tcPr marL="9525" marR="9525" marT="9525" marB="0" anchor="b"/>
                </a:tc>
              </a:tr>
              <a:tr h="242018">
                <a:tc>
                  <a:txBody>
                    <a:bodyPr/>
                    <a:lstStyle/>
                    <a:p>
                      <a:pPr algn="ctr" fontAlgn="b"/>
                      <a:r>
                        <a:rPr lang="zh-CN" altLang="en-US" sz="1600" u="none" strike="noStrike">
                          <a:effectLst/>
                        </a:rPr>
                        <a:t>雅戈尔</a:t>
                      </a:r>
                      <a:endParaRPr lang="zh-CN" altLang="en-US" sz="1600" b="0" i="0" u="none" strike="noStrike">
                        <a:effectLst/>
                        <a:latin typeface="Arial"/>
                      </a:endParaRPr>
                    </a:p>
                  </a:txBody>
                  <a:tcPr marL="9525" marR="9525" marT="9525" marB="0" anchor="b"/>
                </a:tc>
                <a:tc>
                  <a:txBody>
                    <a:bodyPr/>
                    <a:lstStyle/>
                    <a:p>
                      <a:pPr algn="ctr" fontAlgn="b"/>
                      <a:r>
                        <a:rPr lang="en-US" altLang="zh-CN" sz="1600" u="none" strike="noStrike">
                          <a:effectLst/>
                        </a:rPr>
                        <a:t>600177</a:t>
                      </a:r>
                      <a:endParaRPr lang="en-US" altLang="zh-CN" sz="1600" b="0" i="0" u="none" strike="noStrike">
                        <a:effectLst/>
                        <a:latin typeface="Arial"/>
                      </a:endParaRPr>
                    </a:p>
                  </a:txBody>
                  <a:tcPr marL="9525" marR="9525" marT="9525" marB="0" anchor="b"/>
                </a:tc>
                <a:tc>
                  <a:txBody>
                    <a:bodyPr/>
                    <a:lstStyle/>
                    <a:p>
                      <a:pPr algn="ctr" fontAlgn="b"/>
                      <a:r>
                        <a:rPr lang="en-US" altLang="zh-CN" sz="1600" u="none" strike="noStrike" dirty="0">
                          <a:effectLst/>
                        </a:rPr>
                        <a:t>0.22</a:t>
                      </a:r>
                      <a:endParaRPr lang="en-US" altLang="zh-CN" sz="1600" b="0" i="0" u="none" strike="noStrike" dirty="0">
                        <a:effectLst/>
                        <a:latin typeface="Arial"/>
                      </a:endParaRPr>
                    </a:p>
                  </a:txBody>
                  <a:tcPr marL="9525" marR="9525" marT="9525" marB="0" anchor="b"/>
                </a:tc>
              </a:tr>
              <a:tr h="242018">
                <a:tc>
                  <a:txBody>
                    <a:bodyPr/>
                    <a:lstStyle/>
                    <a:p>
                      <a:pPr algn="ctr" fontAlgn="b"/>
                      <a:r>
                        <a:rPr lang="zh-CN" altLang="en-US" sz="1600" u="none" strike="noStrike">
                          <a:effectLst/>
                        </a:rPr>
                        <a:t>中国化学</a:t>
                      </a:r>
                      <a:endParaRPr lang="zh-CN" altLang="en-US" sz="1600" b="0" i="0" u="none" strike="noStrike">
                        <a:effectLst/>
                        <a:latin typeface="Arial"/>
                      </a:endParaRPr>
                    </a:p>
                  </a:txBody>
                  <a:tcPr marL="9525" marR="9525" marT="9525" marB="0" anchor="b"/>
                </a:tc>
                <a:tc>
                  <a:txBody>
                    <a:bodyPr/>
                    <a:lstStyle/>
                    <a:p>
                      <a:pPr algn="ctr" fontAlgn="b"/>
                      <a:r>
                        <a:rPr lang="en-US" altLang="zh-CN" sz="1600" u="none" strike="noStrike">
                          <a:effectLst/>
                        </a:rPr>
                        <a:t>601117</a:t>
                      </a:r>
                      <a:endParaRPr lang="en-US" altLang="zh-CN" sz="1600" b="0" i="0" u="none" strike="noStrike">
                        <a:effectLst/>
                        <a:latin typeface="Arial"/>
                      </a:endParaRPr>
                    </a:p>
                  </a:txBody>
                  <a:tcPr marL="9525" marR="9525" marT="9525" marB="0" anchor="b"/>
                </a:tc>
                <a:tc>
                  <a:txBody>
                    <a:bodyPr/>
                    <a:lstStyle/>
                    <a:p>
                      <a:pPr algn="ctr" fontAlgn="b"/>
                      <a:r>
                        <a:rPr lang="en-US" altLang="zh-CN" sz="1600" u="none" strike="noStrike" dirty="0">
                          <a:effectLst/>
                        </a:rPr>
                        <a:t>0.21</a:t>
                      </a:r>
                      <a:endParaRPr lang="en-US" altLang="zh-CN" sz="1600" b="0" i="0" u="none" strike="noStrike" dirty="0">
                        <a:effectLst/>
                        <a:latin typeface="Arial"/>
                      </a:endParaRPr>
                    </a:p>
                  </a:txBody>
                  <a:tcPr marL="9525" marR="9525" marT="9525" marB="0" anchor="b"/>
                </a:tc>
              </a:tr>
              <a:tr h="242018">
                <a:tc>
                  <a:txBody>
                    <a:bodyPr/>
                    <a:lstStyle/>
                    <a:p>
                      <a:pPr algn="ctr" fontAlgn="b"/>
                      <a:r>
                        <a:rPr lang="zh-CN" altLang="en-US" sz="1600" u="none" strike="noStrike">
                          <a:effectLst/>
                        </a:rPr>
                        <a:t>亚盛集团</a:t>
                      </a:r>
                      <a:endParaRPr lang="zh-CN" altLang="en-US" sz="1600" b="0" i="0" u="none" strike="noStrike">
                        <a:effectLst/>
                        <a:latin typeface="Arial"/>
                      </a:endParaRPr>
                    </a:p>
                  </a:txBody>
                  <a:tcPr marL="9525" marR="9525" marT="9525" marB="0" anchor="b"/>
                </a:tc>
                <a:tc>
                  <a:txBody>
                    <a:bodyPr/>
                    <a:lstStyle/>
                    <a:p>
                      <a:pPr algn="ctr" fontAlgn="b"/>
                      <a:r>
                        <a:rPr lang="en-US" altLang="zh-CN" sz="1600" u="none" strike="noStrike">
                          <a:effectLst/>
                        </a:rPr>
                        <a:t>600108</a:t>
                      </a:r>
                      <a:endParaRPr lang="en-US" altLang="zh-CN" sz="1600" b="0" i="0" u="none" strike="noStrike">
                        <a:effectLst/>
                        <a:latin typeface="Arial"/>
                      </a:endParaRPr>
                    </a:p>
                  </a:txBody>
                  <a:tcPr marL="9525" marR="9525" marT="9525" marB="0" anchor="b"/>
                </a:tc>
                <a:tc>
                  <a:txBody>
                    <a:bodyPr/>
                    <a:lstStyle/>
                    <a:p>
                      <a:pPr algn="ctr" fontAlgn="b"/>
                      <a:r>
                        <a:rPr lang="en-US" altLang="zh-CN" sz="1600" u="none" strike="noStrike" dirty="0">
                          <a:effectLst/>
                        </a:rPr>
                        <a:t>0.2</a:t>
                      </a:r>
                      <a:endParaRPr lang="en-US" altLang="zh-CN" sz="1600" b="0" i="0" u="none" strike="noStrike" dirty="0">
                        <a:effectLst/>
                        <a:latin typeface="Arial"/>
                      </a:endParaRPr>
                    </a:p>
                  </a:txBody>
                  <a:tcPr marL="9525" marR="9525" marT="9525" marB="0" anchor="b"/>
                </a:tc>
              </a:tr>
              <a:tr h="242018">
                <a:tc>
                  <a:txBody>
                    <a:bodyPr/>
                    <a:lstStyle/>
                    <a:p>
                      <a:pPr algn="ctr" fontAlgn="b"/>
                      <a:r>
                        <a:rPr lang="zh-CN" altLang="en-US" sz="1600" u="none" strike="noStrike">
                          <a:effectLst/>
                        </a:rPr>
                        <a:t>厦门钨业</a:t>
                      </a:r>
                      <a:endParaRPr lang="zh-CN" altLang="en-US" sz="1600" b="0" i="0" u="none" strike="noStrike">
                        <a:effectLst/>
                        <a:latin typeface="Arial"/>
                      </a:endParaRPr>
                    </a:p>
                  </a:txBody>
                  <a:tcPr marL="9525" marR="9525" marT="9525" marB="0" anchor="b"/>
                </a:tc>
                <a:tc>
                  <a:txBody>
                    <a:bodyPr/>
                    <a:lstStyle/>
                    <a:p>
                      <a:pPr algn="ctr" fontAlgn="b"/>
                      <a:r>
                        <a:rPr lang="en-US" altLang="zh-CN" sz="1600" u="none" strike="noStrike">
                          <a:effectLst/>
                        </a:rPr>
                        <a:t>600549</a:t>
                      </a:r>
                      <a:endParaRPr lang="en-US" altLang="zh-CN" sz="1600" b="0" i="0" u="none" strike="noStrike">
                        <a:effectLst/>
                        <a:latin typeface="Arial"/>
                      </a:endParaRPr>
                    </a:p>
                  </a:txBody>
                  <a:tcPr marL="9525" marR="9525" marT="9525" marB="0" anchor="b"/>
                </a:tc>
                <a:tc>
                  <a:txBody>
                    <a:bodyPr/>
                    <a:lstStyle/>
                    <a:p>
                      <a:pPr algn="ctr" fontAlgn="b"/>
                      <a:r>
                        <a:rPr lang="en-US" altLang="zh-CN" sz="1600" u="none" strike="noStrike" dirty="0">
                          <a:effectLst/>
                        </a:rPr>
                        <a:t>0.19</a:t>
                      </a:r>
                      <a:endParaRPr lang="en-US" altLang="zh-CN" sz="1600" b="0" i="0" u="none" strike="noStrike" dirty="0">
                        <a:effectLst/>
                        <a:latin typeface="Arial"/>
                      </a:endParaRPr>
                    </a:p>
                  </a:txBody>
                  <a:tcPr marL="9525" marR="9525" marT="9525" marB="0" anchor="b"/>
                </a:tc>
              </a:tr>
              <a:tr h="242018">
                <a:tc>
                  <a:txBody>
                    <a:bodyPr/>
                    <a:lstStyle/>
                    <a:p>
                      <a:pPr algn="ctr" fontAlgn="b"/>
                      <a:r>
                        <a:rPr lang="zh-CN" altLang="en-US" sz="1600" u="none" strike="noStrike">
                          <a:effectLst/>
                        </a:rPr>
                        <a:t>申能股份</a:t>
                      </a:r>
                      <a:endParaRPr lang="zh-CN" altLang="en-US" sz="1600" b="0" i="0" u="none" strike="noStrike">
                        <a:effectLst/>
                        <a:latin typeface="Arial"/>
                      </a:endParaRPr>
                    </a:p>
                  </a:txBody>
                  <a:tcPr marL="9525" marR="9525" marT="9525" marB="0" anchor="b"/>
                </a:tc>
                <a:tc>
                  <a:txBody>
                    <a:bodyPr/>
                    <a:lstStyle/>
                    <a:p>
                      <a:pPr algn="ctr" fontAlgn="b"/>
                      <a:r>
                        <a:rPr lang="en-US" altLang="zh-CN" sz="1600" u="none" strike="noStrike">
                          <a:effectLst/>
                        </a:rPr>
                        <a:t>600642</a:t>
                      </a:r>
                      <a:endParaRPr lang="en-US" altLang="zh-CN" sz="1600" b="0" i="0" u="none" strike="noStrike">
                        <a:effectLst/>
                        <a:latin typeface="Arial"/>
                      </a:endParaRPr>
                    </a:p>
                  </a:txBody>
                  <a:tcPr marL="9525" marR="9525" marT="9525" marB="0" anchor="b"/>
                </a:tc>
                <a:tc>
                  <a:txBody>
                    <a:bodyPr/>
                    <a:lstStyle/>
                    <a:p>
                      <a:pPr algn="ctr" fontAlgn="b"/>
                      <a:r>
                        <a:rPr lang="en-US" altLang="zh-CN" sz="1600" u="none" strike="noStrike" dirty="0">
                          <a:effectLst/>
                        </a:rPr>
                        <a:t>0.18</a:t>
                      </a:r>
                      <a:endParaRPr lang="en-US" altLang="zh-CN" sz="1600" b="0" i="0" u="none" strike="noStrike" dirty="0">
                        <a:effectLst/>
                        <a:latin typeface="Arial"/>
                      </a:endParaRPr>
                    </a:p>
                  </a:txBody>
                  <a:tcPr marL="9525" marR="9525" marT="9525" marB="0" anchor="b"/>
                </a:tc>
              </a:tr>
              <a:tr h="242018">
                <a:tc>
                  <a:txBody>
                    <a:bodyPr/>
                    <a:lstStyle/>
                    <a:p>
                      <a:pPr algn="ctr" fontAlgn="b"/>
                      <a:r>
                        <a:rPr lang="zh-CN" altLang="en-US" sz="1600" u="none" strike="noStrike">
                          <a:effectLst/>
                        </a:rPr>
                        <a:t>通化东宝</a:t>
                      </a:r>
                      <a:endParaRPr lang="zh-CN" altLang="en-US" sz="1600" b="0" i="0" u="none" strike="noStrike">
                        <a:effectLst/>
                        <a:latin typeface="Arial"/>
                      </a:endParaRPr>
                    </a:p>
                  </a:txBody>
                  <a:tcPr marL="9525" marR="9525" marT="9525" marB="0" anchor="b"/>
                </a:tc>
                <a:tc>
                  <a:txBody>
                    <a:bodyPr/>
                    <a:lstStyle/>
                    <a:p>
                      <a:pPr algn="ctr" fontAlgn="b"/>
                      <a:r>
                        <a:rPr lang="en-US" altLang="zh-CN" sz="1600" u="none" strike="noStrike">
                          <a:effectLst/>
                        </a:rPr>
                        <a:t>600867</a:t>
                      </a:r>
                      <a:endParaRPr lang="en-US" altLang="zh-CN" sz="1600" b="0" i="0" u="none" strike="noStrike">
                        <a:effectLst/>
                        <a:latin typeface="Arial"/>
                      </a:endParaRPr>
                    </a:p>
                  </a:txBody>
                  <a:tcPr marL="9525" marR="9525" marT="9525" marB="0" anchor="b"/>
                </a:tc>
                <a:tc>
                  <a:txBody>
                    <a:bodyPr/>
                    <a:lstStyle/>
                    <a:p>
                      <a:pPr algn="ctr" fontAlgn="b"/>
                      <a:r>
                        <a:rPr lang="en-US" altLang="zh-CN" sz="1600" u="none" strike="noStrike" dirty="0">
                          <a:effectLst/>
                        </a:rPr>
                        <a:t>0.17</a:t>
                      </a:r>
                      <a:endParaRPr lang="en-US" altLang="zh-CN" sz="1600" b="0" i="0" u="none" strike="noStrike" dirty="0">
                        <a:effectLst/>
                        <a:latin typeface="Arial"/>
                      </a:endParaRPr>
                    </a:p>
                  </a:txBody>
                  <a:tcPr marL="9525" marR="9525" marT="9525" marB="0" anchor="b"/>
                </a:tc>
              </a:tr>
            </a:tbl>
          </a:graphicData>
        </a:graphic>
      </p:graphicFrame>
    </p:spTree>
    <p:extLst>
      <p:ext uri="{BB962C8B-B14F-4D97-AF65-F5344CB8AC3E}">
        <p14:creationId xmlns:p14="http://schemas.microsoft.com/office/powerpoint/2010/main" val="86218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t>股票多头组合</a:t>
            </a:r>
            <a:r>
              <a:rPr lang="en-US" altLang="zh-CN" sz="2000" dirty="0"/>
              <a:t>——</a:t>
            </a:r>
            <a:r>
              <a:rPr lang="zh-CN" altLang="en-US" sz="2000" dirty="0"/>
              <a:t>每周调整</a:t>
            </a:r>
          </a:p>
        </p:txBody>
      </p:sp>
      <p:sp>
        <p:nvSpPr>
          <p:cNvPr id="3" name="内容占位符 2"/>
          <p:cNvSpPr>
            <a:spLocks noGrp="1"/>
          </p:cNvSpPr>
          <p:nvPr>
            <p:ph idx="1"/>
          </p:nvPr>
        </p:nvSpPr>
        <p:spPr/>
        <p:txBody>
          <a:bodyPr/>
          <a:lstStyle/>
          <a:p>
            <a:r>
              <a:rPr lang="en-US" altLang="zh-CN" sz="1800" b="1" dirty="0">
                <a:solidFill>
                  <a:srgbClr val="FF0000"/>
                </a:solidFill>
              </a:rPr>
              <a:t>Step1</a:t>
            </a:r>
            <a:r>
              <a:rPr lang="zh-CN" altLang="en-US" sz="1800" dirty="0"/>
              <a:t>：根据第一周股票池中股票周收益率的排名，选出最靠前的</a:t>
            </a:r>
            <a:r>
              <a:rPr lang="en-US" altLang="zh-CN" sz="1800" dirty="0"/>
              <a:t>5</a:t>
            </a:r>
            <a:r>
              <a:rPr lang="zh-CN" altLang="en-US" sz="1800" dirty="0"/>
              <a:t>只股票，成为第</a:t>
            </a:r>
            <a:r>
              <a:rPr lang="en-US" altLang="zh-CN" sz="1800" dirty="0"/>
              <a:t>1</a:t>
            </a:r>
            <a:r>
              <a:rPr lang="zh-CN" altLang="en-US" sz="1800" dirty="0"/>
              <a:t>期股票多头组合</a:t>
            </a:r>
            <a:endParaRPr lang="en-US" altLang="zh-CN" sz="1800" dirty="0"/>
          </a:p>
          <a:p>
            <a:r>
              <a:rPr lang="zh-CN" altLang="en-US" sz="1800" dirty="0"/>
              <a:t>关于调整方式</a:t>
            </a:r>
            <a:r>
              <a:rPr lang="zh-CN" altLang="en-US" sz="1800" dirty="0" smtClean="0"/>
              <a:t>，可以进行</a:t>
            </a:r>
            <a:r>
              <a:rPr lang="zh-CN" altLang="en-US" sz="1800" dirty="0"/>
              <a:t>的</a:t>
            </a:r>
            <a:r>
              <a:rPr lang="zh-CN" altLang="en-US" sz="1800" dirty="0" smtClean="0"/>
              <a:t>两种</a:t>
            </a:r>
            <a:r>
              <a:rPr lang="zh-CN" altLang="en-US" sz="1800" dirty="0"/>
              <a:t>尝试：</a:t>
            </a:r>
            <a:endParaRPr lang="en-US" altLang="zh-CN" sz="1800" dirty="0"/>
          </a:p>
          <a:p>
            <a:r>
              <a:rPr lang="zh-CN" altLang="en-US" sz="1800" dirty="0"/>
              <a:t>（</a:t>
            </a:r>
            <a:r>
              <a:rPr lang="en-US" altLang="zh-CN" sz="1800" dirty="0"/>
              <a:t>1</a:t>
            </a:r>
            <a:r>
              <a:rPr lang="zh-CN" altLang="en-US" sz="1800" dirty="0"/>
              <a:t>）选取前一周涨的最好的</a:t>
            </a:r>
            <a:r>
              <a:rPr lang="en-US" altLang="zh-CN" sz="1800" dirty="0"/>
              <a:t>5</a:t>
            </a:r>
            <a:r>
              <a:rPr lang="zh-CN" altLang="en-US" sz="1800" dirty="0"/>
              <a:t>只股票作为本周组合</a:t>
            </a:r>
            <a:endParaRPr lang="en-US" altLang="zh-CN" sz="1800" dirty="0"/>
          </a:p>
          <a:p>
            <a:r>
              <a:rPr lang="zh-CN" altLang="en-US" sz="1800" dirty="0"/>
              <a:t>（</a:t>
            </a:r>
            <a:r>
              <a:rPr lang="en-US" altLang="zh-CN" sz="1800" dirty="0"/>
              <a:t>2</a:t>
            </a:r>
            <a:r>
              <a:rPr lang="zh-CN" altLang="en-US" sz="1800" dirty="0"/>
              <a:t>）选取前一周跌得最惨的</a:t>
            </a:r>
            <a:r>
              <a:rPr lang="en-US" altLang="zh-CN" sz="1800" dirty="0"/>
              <a:t>5</a:t>
            </a:r>
            <a:r>
              <a:rPr lang="zh-CN" altLang="en-US" sz="1800" dirty="0"/>
              <a:t>只股票作为本周组合</a:t>
            </a:r>
            <a:endParaRPr lang="en-US" altLang="zh-CN" sz="1800" dirty="0"/>
          </a:p>
          <a:p>
            <a:r>
              <a:rPr lang="en-US" altLang="zh-CN" sz="1800" dirty="0">
                <a:solidFill>
                  <a:srgbClr val="FF0000"/>
                </a:solidFill>
              </a:rPr>
              <a:t>Step2</a:t>
            </a:r>
            <a:r>
              <a:rPr lang="zh-CN" altLang="en-US" sz="1800" dirty="0"/>
              <a:t>：每周结束后，根据当期周收益率排名，选取收益率最高的</a:t>
            </a:r>
            <a:r>
              <a:rPr lang="en-US" altLang="zh-CN" sz="1800" dirty="0"/>
              <a:t>5</a:t>
            </a:r>
            <a:r>
              <a:rPr lang="zh-CN" altLang="en-US" sz="1800" dirty="0"/>
              <a:t>只股票，替代原组合，成为新一期股票多头组合，如此每期调整</a:t>
            </a:r>
            <a:endParaRPr lang="en-US" altLang="zh-CN" sz="1800" dirty="0"/>
          </a:p>
          <a:p>
            <a:r>
              <a:rPr lang="en-US" altLang="zh-CN" sz="1800" dirty="0">
                <a:solidFill>
                  <a:srgbClr val="FF0000"/>
                </a:solidFill>
              </a:rPr>
              <a:t>Step3</a:t>
            </a:r>
            <a:r>
              <a:rPr lang="zh-CN" altLang="en-US" sz="1800" dirty="0"/>
              <a:t>：每周计算该周的实际周收益率（根据其配比权重加权平均），</a:t>
            </a:r>
            <a:r>
              <a:rPr lang="en-US" altLang="zh-CN" sz="1800" dirty="0"/>
              <a:t>52</a:t>
            </a:r>
            <a:r>
              <a:rPr lang="zh-CN" altLang="en-US" sz="1800" dirty="0"/>
              <a:t>周后，就有一个包含</a:t>
            </a:r>
            <a:r>
              <a:rPr lang="en-US" altLang="zh-CN" sz="1800" dirty="0"/>
              <a:t>52</a:t>
            </a:r>
            <a:r>
              <a:rPr lang="zh-CN" altLang="en-US" sz="1800" dirty="0"/>
              <a:t>个周收益率的序列</a:t>
            </a:r>
            <a:endParaRPr lang="en-US" altLang="zh-CN" sz="1800" dirty="0"/>
          </a:p>
          <a:p>
            <a:endParaRPr lang="en-US" altLang="zh-CN" sz="1800" dirty="0"/>
          </a:p>
          <a:p>
            <a:r>
              <a:rPr lang="zh-CN" altLang="en-US" sz="1800" dirty="0"/>
              <a:t>说明：</a:t>
            </a:r>
            <a:endParaRPr lang="en-US" altLang="zh-CN" sz="1800" dirty="0"/>
          </a:p>
          <a:p>
            <a:r>
              <a:rPr lang="zh-CN" altLang="en-US" sz="1800" dirty="0"/>
              <a:t>组合中各只股票的权重决定：根据其占沪深</a:t>
            </a:r>
            <a:r>
              <a:rPr lang="en-US" altLang="zh-CN" sz="1800" dirty="0"/>
              <a:t>300</a:t>
            </a:r>
            <a:r>
              <a:rPr lang="zh-CN" altLang="en-US" sz="1800" dirty="0"/>
              <a:t>的比例来配比；</a:t>
            </a:r>
            <a:endParaRPr lang="en-US" altLang="zh-CN" sz="1800" dirty="0"/>
          </a:p>
          <a:p>
            <a:r>
              <a:rPr lang="zh-CN" altLang="en-US" sz="1800" dirty="0"/>
              <a:t>忽略交易成本。</a:t>
            </a:r>
          </a:p>
        </p:txBody>
      </p:sp>
    </p:spTree>
    <p:extLst>
      <p:ext uri="{BB962C8B-B14F-4D97-AF65-F5344CB8AC3E}">
        <p14:creationId xmlns:p14="http://schemas.microsoft.com/office/powerpoint/2010/main" val="361477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t>股票多头收益率情况（调整方式</a:t>
            </a:r>
            <a:r>
              <a:rPr lang="en-US" altLang="zh-CN" sz="2000" dirty="0"/>
              <a:t>1</a:t>
            </a:r>
            <a:r>
              <a:rPr lang="zh-CN" altLang="en-US" sz="2000" dirty="0"/>
              <a:t>，前一周涨的组合）</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596925688"/>
              </p:ext>
            </p:extLst>
          </p:nvPr>
        </p:nvGraphicFramePr>
        <p:xfrm>
          <a:off x="1991545" y="2708921"/>
          <a:ext cx="3456383" cy="2025153"/>
        </p:xfrm>
        <a:graphic>
          <a:graphicData uri="http://schemas.openxmlformats.org/drawingml/2006/table">
            <a:tbl>
              <a:tblPr firstRow="1" firstCol="1" bandRow="1">
                <a:tableStyleId>{5C22544A-7EE6-4342-B048-85BDC9FD1C3A}</a:tableStyleId>
              </a:tblPr>
              <a:tblGrid>
                <a:gridCol w="1042510"/>
                <a:gridCol w="1189737"/>
                <a:gridCol w="1224136"/>
              </a:tblGrid>
              <a:tr h="662051">
                <a:tc>
                  <a:txBody>
                    <a:bodyPr/>
                    <a:lstStyle/>
                    <a:p>
                      <a:pPr algn="l">
                        <a:spcAft>
                          <a:spcPts val="0"/>
                        </a:spcAft>
                      </a:pPr>
                      <a:r>
                        <a:rPr lang="zh-CN" sz="1800" kern="0" dirty="0">
                          <a:effectLst/>
                        </a:rPr>
                        <a:t>　</a:t>
                      </a:r>
                      <a:endParaRPr lang="zh-CN" sz="1800" kern="100" dirty="0">
                        <a:effectLst/>
                        <a:latin typeface="Calibri"/>
                        <a:ea typeface="宋体"/>
                        <a:cs typeface="Times New Roman"/>
                      </a:endParaRPr>
                    </a:p>
                  </a:txBody>
                  <a:tcPr marL="68580" marR="68580" marT="0" marB="0" anchor="b"/>
                </a:tc>
                <a:tc>
                  <a:txBody>
                    <a:bodyPr/>
                    <a:lstStyle/>
                    <a:p>
                      <a:pPr algn="ctr">
                        <a:spcAft>
                          <a:spcPts val="0"/>
                        </a:spcAft>
                      </a:pPr>
                      <a:r>
                        <a:rPr lang="zh-CN" sz="1800" kern="0" dirty="0">
                          <a:effectLst/>
                        </a:rPr>
                        <a:t>均值</a:t>
                      </a:r>
                      <a:endParaRPr lang="zh-CN" sz="1800" kern="100" dirty="0">
                        <a:effectLst/>
                        <a:latin typeface="Calibri"/>
                        <a:ea typeface="宋体"/>
                        <a:cs typeface="Times New Roman"/>
                      </a:endParaRPr>
                    </a:p>
                  </a:txBody>
                  <a:tcPr marL="68580" marR="68580" marT="0" marB="0" anchor="b"/>
                </a:tc>
                <a:tc>
                  <a:txBody>
                    <a:bodyPr/>
                    <a:lstStyle/>
                    <a:p>
                      <a:pPr algn="ctr">
                        <a:spcAft>
                          <a:spcPts val="0"/>
                        </a:spcAft>
                      </a:pPr>
                      <a:r>
                        <a:rPr lang="zh-CN" sz="1800" kern="0">
                          <a:effectLst/>
                        </a:rPr>
                        <a:t>标准差</a:t>
                      </a:r>
                      <a:endParaRPr lang="zh-CN" sz="1800" kern="100">
                        <a:effectLst/>
                        <a:latin typeface="Calibri"/>
                        <a:ea typeface="宋体"/>
                        <a:cs typeface="Times New Roman"/>
                      </a:endParaRPr>
                    </a:p>
                  </a:txBody>
                  <a:tcPr marL="68580" marR="68580" marT="0" marB="0" anchor="b"/>
                </a:tc>
              </a:tr>
              <a:tr h="681551">
                <a:tc>
                  <a:txBody>
                    <a:bodyPr/>
                    <a:lstStyle/>
                    <a:p>
                      <a:pPr algn="l">
                        <a:spcAft>
                          <a:spcPts val="0"/>
                        </a:spcAft>
                      </a:pPr>
                      <a:r>
                        <a:rPr lang="zh-CN" sz="1800" kern="0">
                          <a:effectLst/>
                        </a:rPr>
                        <a:t>组合</a:t>
                      </a:r>
                      <a:endParaRPr lang="zh-CN" sz="1800" kern="100">
                        <a:effectLst/>
                        <a:latin typeface="Calibri"/>
                        <a:ea typeface="宋体"/>
                        <a:cs typeface="Times New Roman"/>
                      </a:endParaRPr>
                    </a:p>
                  </a:txBody>
                  <a:tcPr marL="68580" marR="68580" marT="0" marB="0"/>
                </a:tc>
                <a:tc>
                  <a:txBody>
                    <a:bodyPr/>
                    <a:lstStyle/>
                    <a:p>
                      <a:pPr algn="r">
                        <a:spcAft>
                          <a:spcPts val="0"/>
                        </a:spcAft>
                      </a:pPr>
                      <a:r>
                        <a:rPr lang="en-US" sz="1800" kern="0" dirty="0" smtClean="0">
                          <a:effectLst/>
                        </a:rPr>
                        <a:t>-0.002392</a:t>
                      </a:r>
                      <a:endParaRPr lang="zh-CN" sz="1800" kern="100" dirty="0">
                        <a:effectLst/>
                        <a:latin typeface="Calibri"/>
                        <a:ea typeface="宋体"/>
                        <a:cs typeface="Times New Roman"/>
                      </a:endParaRPr>
                    </a:p>
                  </a:txBody>
                  <a:tcPr marL="68580" marR="68580" marT="0" marB="0" anchor="ctr"/>
                </a:tc>
                <a:tc>
                  <a:txBody>
                    <a:bodyPr/>
                    <a:lstStyle/>
                    <a:p>
                      <a:pPr algn="r">
                        <a:spcAft>
                          <a:spcPts val="0"/>
                        </a:spcAft>
                      </a:pPr>
                      <a:r>
                        <a:rPr lang="en-US" sz="1800" kern="0" dirty="0" smtClean="0">
                          <a:effectLst/>
                        </a:rPr>
                        <a:t>0.0270212</a:t>
                      </a:r>
                      <a:endParaRPr lang="zh-CN" sz="1800" kern="100" dirty="0">
                        <a:effectLst/>
                        <a:latin typeface="Calibri"/>
                        <a:ea typeface="宋体"/>
                        <a:cs typeface="Times New Roman"/>
                      </a:endParaRPr>
                    </a:p>
                  </a:txBody>
                  <a:tcPr marL="68580" marR="68580" marT="0" marB="0" anchor="ctr"/>
                </a:tc>
              </a:tr>
              <a:tr h="681551">
                <a:tc>
                  <a:txBody>
                    <a:bodyPr/>
                    <a:lstStyle/>
                    <a:p>
                      <a:pPr algn="l">
                        <a:spcAft>
                          <a:spcPts val="0"/>
                        </a:spcAft>
                      </a:pPr>
                      <a:r>
                        <a:rPr lang="zh-CN" sz="1800" kern="0">
                          <a:effectLst/>
                        </a:rPr>
                        <a:t>沪深</a:t>
                      </a:r>
                      <a:r>
                        <a:rPr lang="en-US" sz="1800" kern="0">
                          <a:effectLst/>
                        </a:rPr>
                        <a:t>300</a:t>
                      </a:r>
                      <a:endParaRPr lang="zh-CN" sz="1800" kern="100">
                        <a:effectLst/>
                        <a:latin typeface="Calibri"/>
                        <a:ea typeface="宋体"/>
                        <a:cs typeface="Times New Roman"/>
                      </a:endParaRPr>
                    </a:p>
                  </a:txBody>
                  <a:tcPr marL="68580" marR="68580" marT="0" marB="0"/>
                </a:tc>
                <a:tc>
                  <a:txBody>
                    <a:bodyPr/>
                    <a:lstStyle/>
                    <a:p>
                      <a:pPr algn="r">
                        <a:spcAft>
                          <a:spcPts val="0"/>
                        </a:spcAft>
                      </a:pPr>
                      <a:r>
                        <a:rPr lang="en-US" sz="1800" kern="0" dirty="0" smtClean="0">
                          <a:effectLst/>
                        </a:rPr>
                        <a:t>-0.000244</a:t>
                      </a:r>
                      <a:endParaRPr lang="zh-CN" sz="1800" kern="100" dirty="0">
                        <a:effectLst/>
                        <a:latin typeface="Calibri"/>
                        <a:ea typeface="宋体"/>
                        <a:cs typeface="Times New Roman"/>
                      </a:endParaRPr>
                    </a:p>
                  </a:txBody>
                  <a:tcPr marL="68580" marR="68580" marT="0" marB="0" anchor="ctr"/>
                </a:tc>
                <a:tc>
                  <a:txBody>
                    <a:bodyPr/>
                    <a:lstStyle/>
                    <a:p>
                      <a:pPr algn="r">
                        <a:spcAft>
                          <a:spcPts val="0"/>
                        </a:spcAft>
                      </a:pPr>
                      <a:r>
                        <a:rPr lang="en-US" sz="1800" kern="0" dirty="0" smtClean="0">
                          <a:effectLst/>
                        </a:rPr>
                        <a:t>0.0223111</a:t>
                      </a:r>
                      <a:endParaRPr lang="zh-CN" sz="1800" kern="100" dirty="0">
                        <a:effectLst/>
                        <a:latin typeface="Calibri"/>
                        <a:ea typeface="宋体"/>
                        <a:cs typeface="Times New Roman"/>
                      </a:endParaRPr>
                    </a:p>
                  </a:txBody>
                  <a:tcPr marL="68580" marR="68580" marT="0" marB="0" anchor="ctr"/>
                </a:tc>
              </a:tr>
            </a:tbl>
          </a:graphicData>
        </a:graphic>
      </p:graphicFrame>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3952" y="1484784"/>
            <a:ext cx="4756060" cy="3560686"/>
          </a:xfrm>
          <a:prstGeom prst="rect">
            <a:avLst/>
          </a:prstGeom>
        </p:spPr>
      </p:pic>
    </p:spTree>
    <p:extLst>
      <p:ext uri="{BB962C8B-B14F-4D97-AF65-F5344CB8AC3E}">
        <p14:creationId xmlns:p14="http://schemas.microsoft.com/office/powerpoint/2010/main" val="414458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t>股票多头收益率情况（调整方式</a:t>
            </a:r>
            <a:r>
              <a:rPr lang="en-US" altLang="zh-CN" sz="2000" dirty="0"/>
              <a:t>2</a:t>
            </a:r>
            <a:r>
              <a:rPr lang="zh-CN" altLang="en-US" sz="2000" dirty="0"/>
              <a:t>，前一周跌得组合）</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091918002"/>
              </p:ext>
            </p:extLst>
          </p:nvPr>
        </p:nvGraphicFramePr>
        <p:xfrm>
          <a:off x="1981200" y="2780929"/>
          <a:ext cx="3394721" cy="1782809"/>
        </p:xfrm>
        <a:graphic>
          <a:graphicData uri="http://schemas.openxmlformats.org/drawingml/2006/table">
            <a:tbl>
              <a:tblPr firstRow="1" firstCol="1" bandRow="1">
                <a:tableStyleId>{5C22544A-7EE6-4342-B048-85BDC9FD1C3A}</a:tableStyleId>
              </a:tblPr>
              <a:tblGrid>
                <a:gridCol w="1018457"/>
                <a:gridCol w="1080120"/>
                <a:gridCol w="1296144"/>
              </a:tblGrid>
              <a:tr h="411209">
                <a:tc>
                  <a:txBody>
                    <a:bodyPr/>
                    <a:lstStyle/>
                    <a:p>
                      <a:pPr algn="l">
                        <a:spcAft>
                          <a:spcPts val="0"/>
                        </a:spcAft>
                      </a:pPr>
                      <a:r>
                        <a:rPr lang="zh-CN" sz="1800" kern="0">
                          <a:effectLst/>
                        </a:rPr>
                        <a:t>　</a:t>
                      </a:r>
                      <a:endParaRPr lang="zh-CN" sz="1800" kern="100">
                        <a:effectLst/>
                        <a:latin typeface="Calibri"/>
                        <a:ea typeface="宋体"/>
                        <a:cs typeface="Times New Roman"/>
                      </a:endParaRPr>
                    </a:p>
                  </a:txBody>
                  <a:tcPr marL="68580" marR="68580" marT="0" marB="0" anchor="b"/>
                </a:tc>
                <a:tc>
                  <a:txBody>
                    <a:bodyPr/>
                    <a:lstStyle/>
                    <a:p>
                      <a:pPr algn="ctr">
                        <a:spcAft>
                          <a:spcPts val="0"/>
                        </a:spcAft>
                      </a:pPr>
                      <a:r>
                        <a:rPr lang="zh-CN" sz="1800" kern="0" dirty="0">
                          <a:effectLst/>
                        </a:rPr>
                        <a:t>均值</a:t>
                      </a:r>
                      <a:endParaRPr lang="zh-CN" sz="1800" kern="100" dirty="0">
                        <a:effectLst/>
                        <a:latin typeface="Calibri"/>
                        <a:ea typeface="宋体"/>
                        <a:cs typeface="Times New Roman"/>
                      </a:endParaRPr>
                    </a:p>
                  </a:txBody>
                  <a:tcPr marL="68580" marR="68580" marT="0" marB="0" anchor="b"/>
                </a:tc>
                <a:tc>
                  <a:txBody>
                    <a:bodyPr/>
                    <a:lstStyle/>
                    <a:p>
                      <a:pPr algn="ctr">
                        <a:spcAft>
                          <a:spcPts val="0"/>
                        </a:spcAft>
                      </a:pPr>
                      <a:r>
                        <a:rPr lang="zh-CN" sz="1800" kern="0">
                          <a:effectLst/>
                        </a:rPr>
                        <a:t>标准差</a:t>
                      </a:r>
                      <a:endParaRPr lang="zh-CN" sz="1800" kern="100">
                        <a:effectLst/>
                        <a:latin typeface="Calibri"/>
                        <a:ea typeface="宋体"/>
                        <a:cs typeface="Times New Roman"/>
                      </a:endParaRPr>
                    </a:p>
                  </a:txBody>
                  <a:tcPr marL="68580" marR="68580" marT="0" marB="0" anchor="b"/>
                </a:tc>
              </a:tr>
              <a:tr h="390649">
                <a:tc>
                  <a:txBody>
                    <a:bodyPr/>
                    <a:lstStyle/>
                    <a:p>
                      <a:pPr algn="l">
                        <a:spcAft>
                          <a:spcPts val="0"/>
                        </a:spcAft>
                      </a:pPr>
                      <a:r>
                        <a:rPr lang="zh-CN" sz="1800" kern="0">
                          <a:effectLst/>
                        </a:rPr>
                        <a:t>组合</a:t>
                      </a:r>
                      <a:endParaRPr lang="zh-CN" sz="1800" kern="100">
                        <a:effectLst/>
                        <a:latin typeface="Calibri"/>
                        <a:ea typeface="宋体"/>
                        <a:cs typeface="Times New Roman"/>
                      </a:endParaRPr>
                    </a:p>
                  </a:txBody>
                  <a:tcPr marL="68580" marR="68580" marT="0" marB="0"/>
                </a:tc>
                <a:tc>
                  <a:txBody>
                    <a:bodyPr/>
                    <a:lstStyle/>
                    <a:p>
                      <a:pPr algn="r">
                        <a:spcAft>
                          <a:spcPts val="0"/>
                        </a:spcAft>
                      </a:pPr>
                      <a:r>
                        <a:rPr lang="en-US" sz="1800" kern="0" dirty="0" smtClean="0">
                          <a:effectLst/>
                        </a:rPr>
                        <a:t>0.008585</a:t>
                      </a:r>
                      <a:endParaRPr lang="zh-CN" sz="1800" kern="100" dirty="0">
                        <a:effectLst/>
                        <a:latin typeface="Calibri"/>
                        <a:ea typeface="宋体"/>
                        <a:cs typeface="Times New Roman"/>
                      </a:endParaRPr>
                    </a:p>
                  </a:txBody>
                  <a:tcPr marL="68580" marR="68580" marT="0" marB="0" anchor="ctr"/>
                </a:tc>
                <a:tc>
                  <a:txBody>
                    <a:bodyPr/>
                    <a:lstStyle/>
                    <a:p>
                      <a:pPr algn="r">
                        <a:spcAft>
                          <a:spcPts val="0"/>
                        </a:spcAft>
                      </a:pPr>
                      <a:r>
                        <a:rPr lang="en-US" sz="1800" kern="0" dirty="0" smtClean="0">
                          <a:effectLst/>
                        </a:rPr>
                        <a:t>0.0297311</a:t>
                      </a:r>
                      <a:endParaRPr lang="zh-CN" sz="1800" kern="100" dirty="0">
                        <a:effectLst/>
                        <a:latin typeface="Calibri"/>
                        <a:ea typeface="宋体"/>
                        <a:cs typeface="Times New Roman"/>
                      </a:endParaRPr>
                    </a:p>
                  </a:txBody>
                  <a:tcPr marL="68580" marR="68580" marT="0" marB="0" anchor="ctr"/>
                </a:tc>
              </a:tr>
              <a:tr h="370089">
                <a:tc>
                  <a:txBody>
                    <a:bodyPr/>
                    <a:lstStyle/>
                    <a:p>
                      <a:pPr algn="l">
                        <a:spcAft>
                          <a:spcPts val="0"/>
                        </a:spcAft>
                      </a:pPr>
                      <a:r>
                        <a:rPr lang="zh-CN" sz="1800" kern="0">
                          <a:effectLst/>
                        </a:rPr>
                        <a:t>沪深</a:t>
                      </a:r>
                      <a:r>
                        <a:rPr lang="en-US" sz="1800" kern="0">
                          <a:effectLst/>
                        </a:rPr>
                        <a:t>300</a:t>
                      </a:r>
                      <a:endParaRPr lang="zh-CN" sz="1800" kern="100">
                        <a:effectLst/>
                        <a:latin typeface="Calibri"/>
                        <a:ea typeface="宋体"/>
                        <a:cs typeface="Times New Roman"/>
                      </a:endParaRPr>
                    </a:p>
                  </a:txBody>
                  <a:tcPr marL="68580" marR="68580" marT="0" marB="0"/>
                </a:tc>
                <a:tc>
                  <a:txBody>
                    <a:bodyPr/>
                    <a:lstStyle/>
                    <a:p>
                      <a:pPr algn="r">
                        <a:spcAft>
                          <a:spcPts val="0"/>
                        </a:spcAft>
                      </a:pPr>
                      <a:r>
                        <a:rPr lang="en-US" sz="1800" kern="0" dirty="0" smtClean="0">
                          <a:effectLst/>
                        </a:rPr>
                        <a:t>-0.000244</a:t>
                      </a:r>
                      <a:endParaRPr lang="zh-CN" sz="1800" kern="100" dirty="0">
                        <a:effectLst/>
                        <a:latin typeface="Calibri"/>
                        <a:ea typeface="宋体"/>
                        <a:cs typeface="Times New Roman"/>
                      </a:endParaRPr>
                    </a:p>
                  </a:txBody>
                  <a:tcPr marL="68580" marR="68580" marT="0" marB="0" anchor="ctr"/>
                </a:tc>
                <a:tc>
                  <a:txBody>
                    <a:bodyPr/>
                    <a:lstStyle/>
                    <a:p>
                      <a:pPr algn="r">
                        <a:spcAft>
                          <a:spcPts val="0"/>
                        </a:spcAft>
                      </a:pPr>
                      <a:r>
                        <a:rPr lang="en-US" sz="1800" kern="0" dirty="0" smtClean="0">
                          <a:effectLst/>
                        </a:rPr>
                        <a:t>0.0223111</a:t>
                      </a:r>
                      <a:endParaRPr lang="zh-CN" sz="1800" kern="100" dirty="0">
                        <a:effectLst/>
                        <a:latin typeface="Calibri"/>
                        <a:ea typeface="宋体"/>
                        <a:cs typeface="Times New Roman"/>
                      </a:endParaRPr>
                    </a:p>
                  </a:txBody>
                  <a:tcPr marL="68580" marR="68580" marT="0" marB="0" anchor="ctr"/>
                </a:tc>
              </a:tr>
            </a:tbl>
          </a:graphicData>
        </a:graphic>
      </p:graphicFrame>
      <p:pic>
        <p:nvPicPr>
          <p:cNvPr id="5" name="图片 4"/>
          <p:cNvPicPr/>
          <p:nvPr/>
        </p:nvPicPr>
        <p:blipFill>
          <a:blip r:embed="rId2" cstate="print">
            <a:extLst>
              <a:ext uri="{28A0092B-C50C-407E-A947-70E740481C1C}">
                <a14:useLocalDpi xmlns:a14="http://schemas.microsoft.com/office/drawing/2010/main" val="0"/>
              </a:ext>
            </a:extLst>
          </a:blip>
          <a:stretch>
            <a:fillRect/>
          </a:stretch>
        </p:blipFill>
        <p:spPr>
          <a:xfrm>
            <a:off x="5591944" y="1484785"/>
            <a:ext cx="4912801" cy="3431247"/>
          </a:xfrm>
          <a:prstGeom prst="rect">
            <a:avLst/>
          </a:prstGeom>
        </p:spPr>
      </p:pic>
    </p:spTree>
    <p:extLst>
      <p:ext uri="{BB962C8B-B14F-4D97-AF65-F5344CB8AC3E}">
        <p14:creationId xmlns:p14="http://schemas.microsoft.com/office/powerpoint/2010/main" val="31836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t>股指期货空头</a:t>
            </a:r>
          </a:p>
        </p:txBody>
      </p:sp>
      <p:sp>
        <p:nvSpPr>
          <p:cNvPr id="3" name="内容占位符 2"/>
          <p:cNvSpPr>
            <a:spLocks noGrp="1"/>
          </p:cNvSpPr>
          <p:nvPr>
            <p:ph idx="1"/>
          </p:nvPr>
        </p:nvSpPr>
        <p:spPr/>
        <p:txBody>
          <a:bodyPr/>
          <a:lstStyle/>
          <a:p>
            <a:r>
              <a:rPr lang="en-US" altLang="zh-CN" sz="2400" dirty="0">
                <a:solidFill>
                  <a:srgbClr val="FF0000"/>
                </a:solidFill>
              </a:rPr>
              <a:t>Step1</a:t>
            </a:r>
            <a:r>
              <a:rPr lang="en-US" altLang="zh-CN" sz="2400" dirty="0"/>
              <a:t> </a:t>
            </a:r>
            <a:r>
              <a:rPr lang="zh-CN" altLang="en-US" sz="2400" dirty="0"/>
              <a:t>查询股票池</a:t>
            </a:r>
            <a:r>
              <a:rPr lang="en-US" altLang="zh-CN" sz="2400" dirty="0"/>
              <a:t>20</a:t>
            </a:r>
            <a:r>
              <a:rPr lang="zh-CN" altLang="en-US" sz="2400" dirty="0"/>
              <a:t>只股票的</a:t>
            </a:r>
            <a:r>
              <a:rPr lang="en-US" altLang="zh-CN" sz="2400" dirty="0"/>
              <a:t>Beta</a:t>
            </a:r>
            <a:r>
              <a:rPr lang="zh-CN" altLang="en-US" sz="2400" dirty="0"/>
              <a:t>值（这里采用了一年期流通市值加权</a:t>
            </a:r>
            <a:r>
              <a:rPr lang="en-US" altLang="zh-CN" sz="2400" dirty="0"/>
              <a:t>Beta</a:t>
            </a:r>
            <a:r>
              <a:rPr lang="zh-CN" altLang="en-US" sz="2400" dirty="0"/>
              <a:t>）</a:t>
            </a:r>
            <a:endParaRPr lang="en-US" altLang="zh-CN" sz="2400" dirty="0"/>
          </a:p>
          <a:p>
            <a:r>
              <a:rPr lang="en-US" altLang="zh-CN" sz="2400" dirty="0">
                <a:solidFill>
                  <a:srgbClr val="FF0000"/>
                </a:solidFill>
              </a:rPr>
              <a:t>Step2 </a:t>
            </a:r>
            <a:r>
              <a:rPr lang="zh-CN" altLang="en-US" sz="2400" dirty="0"/>
              <a:t>根据每周的股票多头组合，根据配比权重确定其组合</a:t>
            </a:r>
            <a:r>
              <a:rPr lang="en-US" altLang="zh-CN" sz="2400" dirty="0"/>
              <a:t>Beta</a:t>
            </a:r>
            <a:r>
              <a:rPr lang="zh-CN" altLang="en-US" sz="2400" dirty="0"/>
              <a:t>值</a:t>
            </a:r>
            <a:endParaRPr lang="en-US" altLang="zh-CN" sz="2400" dirty="0"/>
          </a:p>
          <a:p>
            <a:r>
              <a:rPr lang="en-US" altLang="zh-CN" sz="2400" dirty="0">
                <a:solidFill>
                  <a:srgbClr val="FF0000"/>
                </a:solidFill>
              </a:rPr>
              <a:t>Step3</a:t>
            </a:r>
            <a:r>
              <a:rPr lang="en-US" altLang="zh-CN" sz="2400" dirty="0"/>
              <a:t> </a:t>
            </a:r>
            <a:r>
              <a:rPr lang="zh-CN" altLang="en-US" sz="2400" dirty="0"/>
              <a:t>根据组合</a:t>
            </a:r>
            <a:r>
              <a:rPr lang="en-US" altLang="zh-CN" sz="2400" dirty="0"/>
              <a:t>Beta</a:t>
            </a:r>
            <a:r>
              <a:rPr lang="zh-CN" altLang="en-US" sz="2400" dirty="0"/>
              <a:t>，每</a:t>
            </a:r>
            <a:r>
              <a:rPr lang="en-US" altLang="zh-CN" sz="2400" dirty="0"/>
              <a:t>1</a:t>
            </a:r>
            <a:r>
              <a:rPr lang="zh-CN" altLang="en-US" sz="2400" dirty="0"/>
              <a:t>单位组合需要</a:t>
            </a:r>
            <a:r>
              <a:rPr lang="en-US" altLang="zh-CN" sz="2400" dirty="0"/>
              <a:t>Beta</a:t>
            </a:r>
            <a:r>
              <a:rPr lang="zh-CN" altLang="en-US" sz="2400" dirty="0"/>
              <a:t>单位份股指期货空头进行对冲</a:t>
            </a:r>
            <a:endParaRPr lang="en-US" altLang="zh-CN" sz="2400" dirty="0"/>
          </a:p>
          <a:p>
            <a:endParaRPr lang="en-US" altLang="zh-CN" sz="2400" dirty="0"/>
          </a:p>
          <a:p>
            <a:endParaRPr lang="zh-CN" altLang="en-US" sz="2400" dirty="0"/>
          </a:p>
        </p:txBody>
      </p:sp>
    </p:spTree>
    <p:extLst>
      <p:ext uri="{BB962C8B-B14F-4D97-AF65-F5344CB8AC3E}">
        <p14:creationId xmlns:p14="http://schemas.microsoft.com/office/powerpoint/2010/main" val="190959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t>策略效果检验</a:t>
            </a:r>
            <a:r>
              <a:rPr lang="zh-CN" altLang="en-US" sz="2000" dirty="0">
                <a:sym typeface="Wingdings" panose="05000000000000000000" pitchFamily="2" charset="2"/>
              </a:rPr>
              <a:t>（调整方式</a:t>
            </a:r>
            <a:r>
              <a:rPr lang="en-US" altLang="zh-CN" sz="2000" dirty="0">
                <a:sym typeface="Wingdings" panose="05000000000000000000" pitchFamily="2" charset="2"/>
              </a:rPr>
              <a:t>1</a:t>
            </a:r>
            <a:r>
              <a:rPr lang="zh-CN" altLang="en-US" sz="2000" dirty="0">
                <a:sym typeface="Wingdings" panose="05000000000000000000" pitchFamily="2" charset="2"/>
              </a:rPr>
              <a:t>，前一周涨的组合）</a:t>
            </a:r>
            <a:endParaRPr lang="zh-CN" altLang="en-US" sz="2000"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230911428"/>
              </p:ext>
            </p:extLst>
          </p:nvPr>
        </p:nvGraphicFramePr>
        <p:xfrm>
          <a:off x="1981200" y="1916832"/>
          <a:ext cx="8229600" cy="424901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3609777" y="1233627"/>
            <a:ext cx="5438551" cy="830997"/>
          </a:xfrm>
          <a:prstGeom prst="rect">
            <a:avLst/>
          </a:prstGeom>
          <a:noFill/>
        </p:spPr>
        <p:txBody>
          <a:bodyPr wrap="square" rtlCol="0">
            <a:spAutoFit/>
          </a:bodyPr>
          <a:lstStyle/>
          <a:p>
            <a:r>
              <a:rPr lang="zh-CN" altLang="en-US" sz="2400" dirty="0"/>
              <a:t>股票多头平均收益率：</a:t>
            </a:r>
            <a:r>
              <a:rPr lang="en-US" altLang="zh-CN" sz="2400" dirty="0">
                <a:solidFill>
                  <a:srgbClr val="FF0000"/>
                </a:solidFill>
              </a:rPr>
              <a:t>-0.23%</a:t>
            </a:r>
          </a:p>
          <a:p>
            <a:r>
              <a:rPr lang="zh-CN" altLang="en-US" sz="2400" dirty="0"/>
              <a:t>期货空头平均收益率：</a:t>
            </a:r>
            <a:r>
              <a:rPr lang="en-US" altLang="zh-CN" sz="2400" dirty="0">
                <a:solidFill>
                  <a:srgbClr val="FF0000"/>
                </a:solidFill>
              </a:rPr>
              <a:t>0.026%</a:t>
            </a:r>
            <a:endParaRPr lang="zh-CN" altLang="en-US" sz="2400" dirty="0">
              <a:solidFill>
                <a:srgbClr val="FF0000"/>
              </a:solidFill>
            </a:endParaRPr>
          </a:p>
        </p:txBody>
      </p:sp>
    </p:spTree>
    <p:extLst>
      <p:ext uri="{BB962C8B-B14F-4D97-AF65-F5344CB8AC3E}">
        <p14:creationId xmlns:p14="http://schemas.microsoft.com/office/powerpoint/2010/main" val="360608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8986" y="2007868"/>
            <a:ext cx="9121736" cy="40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1622854" y="1120346"/>
            <a:ext cx="1467068" cy="369332"/>
          </a:xfrm>
          <a:prstGeom prst="rect">
            <a:avLst/>
          </a:prstGeom>
          <a:noFill/>
        </p:spPr>
        <p:txBody>
          <a:bodyPr wrap="none" rtlCol="0">
            <a:spAutoFit/>
          </a:bodyPr>
          <a:lstStyle/>
          <a:p>
            <a:r>
              <a:rPr lang="en-US" altLang="zh-CN" b="1" dirty="0" smtClean="0">
                <a:solidFill>
                  <a:srgbClr val="FF0000"/>
                </a:solidFill>
              </a:rPr>
              <a:t>2</a:t>
            </a:r>
            <a:r>
              <a:rPr lang="zh-CN" altLang="en-US" b="1" dirty="0" smtClean="0">
                <a:solidFill>
                  <a:srgbClr val="FF0000"/>
                </a:solidFill>
              </a:rPr>
              <a:t>、繁荣阶段</a:t>
            </a:r>
            <a:endParaRPr lang="zh-CN" altLang="en-US" b="1"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t>策略效果检验</a:t>
            </a:r>
            <a:r>
              <a:rPr lang="zh-CN" altLang="en-US" sz="2000" dirty="0">
                <a:sym typeface="Wingdings" panose="05000000000000000000" pitchFamily="2" charset="2"/>
              </a:rPr>
              <a:t>（调整方式</a:t>
            </a:r>
            <a:r>
              <a:rPr lang="en-US" altLang="zh-CN" sz="2000" dirty="0">
                <a:sym typeface="Wingdings" panose="05000000000000000000" pitchFamily="2" charset="2"/>
              </a:rPr>
              <a:t>1</a:t>
            </a:r>
            <a:r>
              <a:rPr lang="zh-CN" altLang="en-US" sz="2000" dirty="0">
                <a:sym typeface="Wingdings" panose="05000000000000000000" pitchFamily="2" charset="2"/>
              </a:rPr>
              <a:t>，前一周涨的组合）</a:t>
            </a:r>
            <a:endParaRPr lang="zh-CN" altLang="en-US" sz="2000"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537391148"/>
              </p:ext>
            </p:extLst>
          </p:nvPr>
        </p:nvGraphicFramePr>
        <p:xfrm>
          <a:off x="2207568" y="2924945"/>
          <a:ext cx="7139136" cy="3096121"/>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3143672" y="1556793"/>
            <a:ext cx="5904656" cy="461665"/>
          </a:xfrm>
          <a:prstGeom prst="rect">
            <a:avLst/>
          </a:prstGeom>
          <a:noFill/>
        </p:spPr>
        <p:txBody>
          <a:bodyPr wrap="square" rtlCol="0">
            <a:spAutoFit/>
          </a:bodyPr>
          <a:lstStyle/>
          <a:p>
            <a:r>
              <a:rPr lang="zh-CN" altLang="zh-CN" sz="2400" b="1" dirty="0"/>
              <a:t>策略平均收益率（每周）：</a:t>
            </a:r>
            <a:r>
              <a:rPr lang="en-US" altLang="zh-CN" sz="2400" b="1" dirty="0">
                <a:solidFill>
                  <a:srgbClr val="FF0000"/>
                </a:solidFill>
              </a:rPr>
              <a:t>-0. 20%</a:t>
            </a:r>
            <a:endParaRPr lang="zh-CN" altLang="zh-CN" sz="2400" b="1" dirty="0">
              <a:solidFill>
                <a:srgbClr val="FF0000"/>
              </a:solidFill>
            </a:endParaRPr>
          </a:p>
        </p:txBody>
      </p:sp>
    </p:spTree>
    <p:extLst>
      <p:ext uri="{BB962C8B-B14F-4D97-AF65-F5344CB8AC3E}">
        <p14:creationId xmlns:p14="http://schemas.microsoft.com/office/powerpoint/2010/main" val="155564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t>策略效果检验</a:t>
            </a:r>
            <a:r>
              <a:rPr lang="zh-CN" altLang="en-US" sz="2000" dirty="0">
                <a:sym typeface="Wingdings" panose="05000000000000000000" pitchFamily="2" charset="2"/>
              </a:rPr>
              <a:t>（调整方式</a:t>
            </a:r>
            <a:r>
              <a:rPr lang="en-US" altLang="zh-CN" sz="2000" dirty="0">
                <a:sym typeface="Wingdings" panose="05000000000000000000" pitchFamily="2" charset="2"/>
              </a:rPr>
              <a:t>2</a:t>
            </a:r>
            <a:r>
              <a:rPr lang="zh-CN" altLang="en-US" sz="2000" dirty="0">
                <a:sym typeface="Wingdings" panose="05000000000000000000" pitchFamily="2" charset="2"/>
              </a:rPr>
              <a:t>，前一周跌的组合）</a:t>
            </a:r>
            <a:endParaRPr lang="zh-CN" altLang="en-US" sz="2000"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025113226"/>
              </p:ext>
            </p:extLst>
          </p:nvPr>
        </p:nvGraphicFramePr>
        <p:xfrm>
          <a:off x="1981200" y="2276872"/>
          <a:ext cx="8229600" cy="388897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3609777" y="1233627"/>
            <a:ext cx="5438551" cy="830997"/>
          </a:xfrm>
          <a:prstGeom prst="rect">
            <a:avLst/>
          </a:prstGeom>
          <a:noFill/>
        </p:spPr>
        <p:txBody>
          <a:bodyPr wrap="square" rtlCol="0">
            <a:spAutoFit/>
          </a:bodyPr>
          <a:lstStyle/>
          <a:p>
            <a:r>
              <a:rPr lang="zh-CN" altLang="en-US" sz="2400" dirty="0"/>
              <a:t>股票多头平均收益率：</a:t>
            </a:r>
            <a:r>
              <a:rPr lang="en-US" altLang="zh-CN" sz="2400" dirty="0">
                <a:solidFill>
                  <a:srgbClr val="FF0000"/>
                </a:solidFill>
              </a:rPr>
              <a:t>0.85%</a:t>
            </a:r>
          </a:p>
          <a:p>
            <a:r>
              <a:rPr lang="zh-CN" altLang="en-US" sz="2400" dirty="0"/>
              <a:t>期货空头平均收益率：</a:t>
            </a:r>
            <a:r>
              <a:rPr lang="en-US" altLang="zh-CN" sz="2400" dirty="0">
                <a:solidFill>
                  <a:srgbClr val="FF0000"/>
                </a:solidFill>
              </a:rPr>
              <a:t>0.056%</a:t>
            </a:r>
            <a:endParaRPr lang="zh-CN" altLang="en-US" sz="2400" dirty="0">
              <a:solidFill>
                <a:srgbClr val="FF0000"/>
              </a:solidFill>
            </a:endParaRPr>
          </a:p>
        </p:txBody>
      </p:sp>
    </p:spTree>
    <p:extLst>
      <p:ext uri="{BB962C8B-B14F-4D97-AF65-F5344CB8AC3E}">
        <p14:creationId xmlns:p14="http://schemas.microsoft.com/office/powerpoint/2010/main" val="352062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t>策略效果检验</a:t>
            </a:r>
            <a:r>
              <a:rPr lang="zh-CN" altLang="en-US" sz="2000" dirty="0">
                <a:sym typeface="Wingdings" panose="05000000000000000000" pitchFamily="2" charset="2"/>
              </a:rPr>
              <a:t>（调整方式</a:t>
            </a:r>
            <a:r>
              <a:rPr lang="en-US" altLang="zh-CN" sz="2000" dirty="0">
                <a:sym typeface="Wingdings" panose="05000000000000000000" pitchFamily="2" charset="2"/>
              </a:rPr>
              <a:t>2</a:t>
            </a:r>
            <a:r>
              <a:rPr lang="zh-CN" altLang="en-US" sz="2000" dirty="0">
                <a:sym typeface="Wingdings" panose="05000000000000000000" pitchFamily="2" charset="2"/>
              </a:rPr>
              <a:t>，前一周跌的组合）</a:t>
            </a:r>
            <a:endParaRPr lang="zh-CN" altLang="en-US" sz="2000"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239829099"/>
              </p:ext>
            </p:extLst>
          </p:nvPr>
        </p:nvGraphicFramePr>
        <p:xfrm>
          <a:off x="1991544" y="2708921"/>
          <a:ext cx="7992888" cy="338469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2999656" y="1772817"/>
            <a:ext cx="6048672" cy="461665"/>
          </a:xfrm>
          <a:prstGeom prst="rect">
            <a:avLst/>
          </a:prstGeom>
          <a:noFill/>
        </p:spPr>
        <p:txBody>
          <a:bodyPr wrap="square" rtlCol="0">
            <a:spAutoFit/>
          </a:bodyPr>
          <a:lstStyle/>
          <a:p>
            <a:r>
              <a:rPr lang="zh-CN" altLang="zh-CN" sz="2400" b="1" dirty="0"/>
              <a:t>策略平均收益率（每周）：</a:t>
            </a:r>
            <a:r>
              <a:rPr lang="en-US" altLang="zh-CN" sz="2400" b="1" dirty="0">
                <a:solidFill>
                  <a:srgbClr val="FF0000"/>
                </a:solidFill>
              </a:rPr>
              <a:t>0. 91%</a:t>
            </a:r>
            <a:endParaRPr lang="zh-CN" altLang="en-US" sz="2400" b="1" dirty="0">
              <a:solidFill>
                <a:srgbClr val="FF0000"/>
              </a:solidFill>
            </a:endParaRPr>
          </a:p>
        </p:txBody>
      </p:sp>
    </p:spTree>
    <p:extLst>
      <p:ext uri="{BB962C8B-B14F-4D97-AF65-F5344CB8AC3E}">
        <p14:creationId xmlns:p14="http://schemas.microsoft.com/office/powerpoint/2010/main" val="159460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t>策略结果分析</a:t>
            </a:r>
          </a:p>
        </p:txBody>
      </p:sp>
      <p:sp>
        <p:nvSpPr>
          <p:cNvPr id="3" name="内容占位符 2"/>
          <p:cNvSpPr>
            <a:spLocks noGrp="1"/>
          </p:cNvSpPr>
          <p:nvPr>
            <p:ph idx="1"/>
          </p:nvPr>
        </p:nvSpPr>
        <p:spPr/>
        <p:txBody>
          <a:bodyPr/>
          <a:lstStyle/>
          <a:p>
            <a:r>
              <a:rPr lang="zh-CN" altLang="en-US" sz="2000" dirty="0"/>
              <a:t>策略结果与市场对比</a:t>
            </a:r>
            <a:endParaRPr lang="en-US" altLang="zh-CN" sz="2000" dirty="0"/>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365733611"/>
              </p:ext>
            </p:extLst>
          </p:nvPr>
        </p:nvGraphicFramePr>
        <p:xfrm>
          <a:off x="2855640" y="2204865"/>
          <a:ext cx="6264696" cy="3288393"/>
        </p:xfrm>
        <a:graphic>
          <a:graphicData uri="http://schemas.openxmlformats.org/drawingml/2006/table">
            <a:tbl>
              <a:tblPr firstRow="1" bandRow="1">
                <a:tableStyleId>{5C22544A-7EE6-4342-B048-85BDC9FD1C3A}</a:tableStyleId>
              </a:tblPr>
              <a:tblGrid>
                <a:gridCol w="1566174"/>
                <a:gridCol w="1566174"/>
                <a:gridCol w="1566174"/>
                <a:gridCol w="1566174"/>
              </a:tblGrid>
              <a:tr h="456051">
                <a:tc>
                  <a:txBody>
                    <a:bodyPr/>
                    <a:lstStyle/>
                    <a:p>
                      <a:r>
                        <a:rPr lang="zh-CN" altLang="en-US" dirty="0" smtClean="0"/>
                        <a:t>策略</a:t>
                      </a:r>
                      <a:endParaRPr lang="zh-CN" altLang="en-US" dirty="0"/>
                    </a:p>
                  </a:txBody>
                  <a:tcPr/>
                </a:tc>
                <a:tc>
                  <a:txBody>
                    <a:bodyPr/>
                    <a:lstStyle/>
                    <a:p>
                      <a:r>
                        <a:rPr lang="zh-CN" altLang="en-US" dirty="0" smtClean="0"/>
                        <a:t>期初点数</a:t>
                      </a:r>
                      <a:r>
                        <a:rPr lang="en-US" altLang="zh-CN" dirty="0" smtClean="0"/>
                        <a:t>2013.7.1</a:t>
                      </a:r>
                      <a:endParaRPr lang="zh-CN" altLang="en-US" dirty="0"/>
                    </a:p>
                  </a:txBody>
                  <a:tcPr/>
                </a:tc>
                <a:tc>
                  <a:txBody>
                    <a:bodyPr/>
                    <a:lstStyle/>
                    <a:p>
                      <a:r>
                        <a:rPr lang="zh-CN" altLang="en-US" dirty="0" smtClean="0"/>
                        <a:t>期末点数</a:t>
                      </a:r>
                      <a:r>
                        <a:rPr lang="en-US" altLang="zh-CN" dirty="0" smtClean="0"/>
                        <a:t>2014.6.30</a:t>
                      </a:r>
                      <a:endParaRPr lang="zh-CN" altLang="en-US" dirty="0"/>
                    </a:p>
                  </a:txBody>
                  <a:tcPr/>
                </a:tc>
                <a:tc>
                  <a:txBody>
                    <a:bodyPr/>
                    <a:lstStyle/>
                    <a:p>
                      <a:r>
                        <a:rPr lang="zh-CN" altLang="en-US" dirty="0" smtClean="0"/>
                        <a:t>累计收益率</a:t>
                      </a:r>
                      <a:endParaRPr lang="zh-CN" altLang="en-US" dirty="0"/>
                    </a:p>
                  </a:txBody>
                  <a:tcPr/>
                </a:tc>
              </a:tr>
              <a:tr h="456051">
                <a:tc>
                  <a:txBody>
                    <a:bodyPr/>
                    <a:lstStyle/>
                    <a:p>
                      <a:r>
                        <a:rPr lang="zh-CN" altLang="en-US" dirty="0" smtClean="0"/>
                        <a:t>策略</a:t>
                      </a:r>
                      <a:r>
                        <a:rPr lang="en-US" altLang="zh-CN" dirty="0" smtClean="0"/>
                        <a:t>1</a:t>
                      </a:r>
                      <a:r>
                        <a:rPr lang="zh-CN" altLang="en-US" dirty="0" smtClean="0"/>
                        <a:t>（上周涨）</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r>
                        <a:rPr lang="en-US" altLang="zh-CN" dirty="0" smtClean="0">
                          <a:solidFill>
                            <a:srgbClr val="00B050"/>
                          </a:solidFill>
                        </a:rPr>
                        <a:t>-10.80%</a:t>
                      </a:r>
                      <a:endParaRPr lang="zh-CN" altLang="en-US" dirty="0">
                        <a:solidFill>
                          <a:srgbClr val="00B050"/>
                        </a:solidFill>
                      </a:endParaRPr>
                    </a:p>
                  </a:txBody>
                  <a:tcPr/>
                </a:tc>
              </a:tr>
              <a:tr h="456051">
                <a:tc>
                  <a:txBody>
                    <a:bodyPr/>
                    <a:lstStyle/>
                    <a:p>
                      <a:r>
                        <a:rPr lang="zh-CN" altLang="en-US" dirty="0" smtClean="0"/>
                        <a:t>策略</a:t>
                      </a:r>
                      <a:r>
                        <a:rPr lang="en-US" altLang="zh-CN" dirty="0" smtClean="0"/>
                        <a:t>2</a:t>
                      </a:r>
                      <a:r>
                        <a:rPr lang="zh-CN" altLang="en-US" dirty="0" smtClean="0"/>
                        <a:t>（上周跌）</a:t>
                      </a:r>
                      <a:endParaRPr lang="zh-CN" altLang="en-US" dirty="0"/>
                    </a:p>
                  </a:txBody>
                  <a:tcPr/>
                </a:tc>
                <a:tc>
                  <a:txBody>
                    <a:bodyPr/>
                    <a:lstStyle/>
                    <a:p>
                      <a:endParaRPr lang="zh-CN" altLang="en-US"/>
                    </a:p>
                  </a:txBody>
                  <a:tcPr/>
                </a:tc>
                <a:tc>
                  <a:txBody>
                    <a:bodyPr/>
                    <a:lstStyle/>
                    <a:p>
                      <a:endParaRPr lang="zh-CN" altLang="en-US"/>
                    </a:p>
                  </a:txBody>
                  <a:tcPr/>
                </a:tc>
                <a:tc>
                  <a:txBody>
                    <a:bodyPr/>
                    <a:lstStyle/>
                    <a:p>
                      <a:r>
                        <a:rPr lang="en-US" altLang="zh-CN" dirty="0" smtClean="0">
                          <a:solidFill>
                            <a:srgbClr val="FF0000"/>
                          </a:solidFill>
                        </a:rPr>
                        <a:t>56.70%</a:t>
                      </a:r>
                      <a:endParaRPr lang="zh-CN" altLang="en-US" dirty="0">
                        <a:solidFill>
                          <a:srgbClr val="FF0000"/>
                        </a:solidFill>
                      </a:endParaRPr>
                    </a:p>
                  </a:txBody>
                  <a:tcPr/>
                </a:tc>
              </a:tr>
              <a:tr h="456051">
                <a:tc>
                  <a:txBody>
                    <a:bodyPr/>
                    <a:lstStyle/>
                    <a:p>
                      <a:r>
                        <a:rPr lang="zh-CN" altLang="en-US" dirty="0" smtClean="0"/>
                        <a:t>上证指数</a:t>
                      </a:r>
                      <a:endParaRPr lang="zh-CN" altLang="en-US" dirty="0"/>
                    </a:p>
                  </a:txBody>
                  <a:tcPr/>
                </a:tc>
                <a:tc>
                  <a:txBody>
                    <a:bodyPr/>
                    <a:lstStyle/>
                    <a:p>
                      <a:r>
                        <a:rPr lang="en-US" altLang="zh-CN" dirty="0" smtClean="0"/>
                        <a:t>1995.24</a:t>
                      </a:r>
                      <a:endParaRPr lang="zh-CN" altLang="en-US" dirty="0"/>
                    </a:p>
                  </a:txBody>
                  <a:tcPr/>
                </a:tc>
                <a:tc>
                  <a:txBody>
                    <a:bodyPr/>
                    <a:lstStyle/>
                    <a:p>
                      <a:r>
                        <a:rPr lang="en-US" altLang="zh-CN" dirty="0" smtClean="0"/>
                        <a:t>2048.33</a:t>
                      </a:r>
                      <a:endParaRPr lang="zh-CN" altLang="en-US" dirty="0"/>
                    </a:p>
                  </a:txBody>
                  <a:tcPr/>
                </a:tc>
                <a:tc>
                  <a:txBody>
                    <a:bodyPr/>
                    <a:lstStyle/>
                    <a:p>
                      <a:r>
                        <a:rPr lang="en-US" altLang="zh-CN" dirty="0" smtClean="0">
                          <a:solidFill>
                            <a:srgbClr val="FF0000"/>
                          </a:solidFill>
                        </a:rPr>
                        <a:t>2.66%</a:t>
                      </a:r>
                      <a:endParaRPr lang="zh-CN" altLang="en-US" dirty="0">
                        <a:solidFill>
                          <a:srgbClr val="FF0000"/>
                        </a:solidFill>
                      </a:endParaRPr>
                    </a:p>
                  </a:txBody>
                  <a:tcPr/>
                </a:tc>
              </a:tr>
              <a:tr h="456051">
                <a:tc>
                  <a:txBody>
                    <a:bodyPr/>
                    <a:lstStyle/>
                    <a:p>
                      <a:r>
                        <a:rPr lang="zh-CN" altLang="en-US" dirty="0" smtClean="0"/>
                        <a:t>深证成指</a:t>
                      </a:r>
                      <a:endParaRPr lang="zh-CN" altLang="en-US" dirty="0"/>
                    </a:p>
                  </a:txBody>
                  <a:tcPr/>
                </a:tc>
                <a:tc>
                  <a:txBody>
                    <a:bodyPr/>
                    <a:lstStyle/>
                    <a:p>
                      <a:r>
                        <a:rPr lang="en-US" altLang="zh-CN" dirty="0" smtClean="0"/>
                        <a:t>7718.48</a:t>
                      </a:r>
                      <a:endParaRPr lang="zh-CN" altLang="en-US" dirty="0"/>
                    </a:p>
                  </a:txBody>
                  <a:tcPr/>
                </a:tc>
                <a:tc>
                  <a:txBody>
                    <a:bodyPr/>
                    <a:lstStyle/>
                    <a:p>
                      <a:r>
                        <a:rPr lang="en-US" altLang="zh-CN" dirty="0" smtClean="0"/>
                        <a:t>7343.28</a:t>
                      </a:r>
                      <a:endParaRPr lang="zh-CN" altLang="en-US" dirty="0"/>
                    </a:p>
                  </a:txBody>
                  <a:tcPr/>
                </a:tc>
                <a:tc>
                  <a:txBody>
                    <a:bodyPr/>
                    <a:lstStyle/>
                    <a:p>
                      <a:r>
                        <a:rPr lang="en-US" altLang="zh-CN" dirty="0" smtClean="0">
                          <a:solidFill>
                            <a:srgbClr val="00B050"/>
                          </a:solidFill>
                        </a:rPr>
                        <a:t>4.86%</a:t>
                      </a:r>
                      <a:endParaRPr lang="zh-CN" altLang="en-US" dirty="0">
                        <a:solidFill>
                          <a:srgbClr val="00B050"/>
                        </a:solidFill>
                      </a:endParaRPr>
                    </a:p>
                  </a:txBody>
                  <a:tcPr/>
                </a:tc>
              </a:tr>
              <a:tr h="456051">
                <a:tc>
                  <a:txBody>
                    <a:bodyPr/>
                    <a:lstStyle/>
                    <a:p>
                      <a:r>
                        <a:rPr lang="zh-CN" altLang="en-US" dirty="0" smtClean="0"/>
                        <a:t>沪深</a:t>
                      </a:r>
                      <a:r>
                        <a:rPr lang="en-US" altLang="zh-CN" dirty="0" smtClean="0"/>
                        <a:t>300</a:t>
                      </a:r>
                      <a:endParaRPr lang="zh-CN" altLang="en-US" dirty="0"/>
                    </a:p>
                  </a:txBody>
                  <a:tcPr/>
                </a:tc>
                <a:tc>
                  <a:txBody>
                    <a:bodyPr/>
                    <a:lstStyle/>
                    <a:p>
                      <a:r>
                        <a:rPr lang="en-US" altLang="zh-CN" dirty="0" smtClean="0"/>
                        <a:t>2213.32</a:t>
                      </a:r>
                      <a:endParaRPr lang="zh-CN" altLang="en-US" dirty="0"/>
                    </a:p>
                  </a:txBody>
                  <a:tcPr/>
                </a:tc>
                <a:tc>
                  <a:txBody>
                    <a:bodyPr/>
                    <a:lstStyle/>
                    <a:p>
                      <a:r>
                        <a:rPr lang="en-US" altLang="zh-CN" dirty="0" smtClean="0"/>
                        <a:t>2165.12</a:t>
                      </a:r>
                      <a:endParaRPr lang="zh-CN" altLang="en-US" dirty="0"/>
                    </a:p>
                  </a:txBody>
                  <a:tcPr/>
                </a:tc>
                <a:tc>
                  <a:txBody>
                    <a:bodyPr/>
                    <a:lstStyle/>
                    <a:p>
                      <a:r>
                        <a:rPr lang="en-US" altLang="zh-CN" dirty="0" smtClean="0">
                          <a:solidFill>
                            <a:srgbClr val="00B050"/>
                          </a:solidFill>
                        </a:rPr>
                        <a:t>2.18%</a:t>
                      </a:r>
                      <a:endParaRPr lang="zh-CN" altLang="en-US" dirty="0">
                        <a:solidFill>
                          <a:srgbClr val="00B050"/>
                        </a:solidFill>
                      </a:endParaRPr>
                    </a:p>
                  </a:txBody>
                  <a:tcPr/>
                </a:tc>
              </a:tr>
            </a:tbl>
          </a:graphicData>
        </a:graphic>
      </p:graphicFrame>
    </p:spTree>
    <p:extLst>
      <p:ext uri="{BB962C8B-B14F-4D97-AF65-F5344CB8AC3E}">
        <p14:creationId xmlns:p14="http://schemas.microsoft.com/office/powerpoint/2010/main" val="249421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策略结果分析</a:t>
            </a:r>
            <a:endParaRPr lang="zh-CN" altLang="en-US" dirty="0"/>
          </a:p>
        </p:txBody>
      </p:sp>
      <p:sp>
        <p:nvSpPr>
          <p:cNvPr id="3" name="内容占位符 2"/>
          <p:cNvSpPr>
            <a:spLocks noGrp="1"/>
          </p:cNvSpPr>
          <p:nvPr>
            <p:ph idx="1"/>
          </p:nvPr>
        </p:nvSpPr>
        <p:spPr/>
        <p:txBody>
          <a:bodyPr/>
          <a:lstStyle/>
          <a:p>
            <a:pPr>
              <a:lnSpc>
                <a:spcPct val="170000"/>
              </a:lnSpc>
            </a:pPr>
            <a:r>
              <a:rPr lang="zh-CN" altLang="en-US" sz="2400" dirty="0"/>
              <a:t>策略结果分析</a:t>
            </a:r>
            <a:endParaRPr lang="en-US" altLang="zh-CN" sz="2400" dirty="0"/>
          </a:p>
          <a:p>
            <a:pPr lvl="1">
              <a:lnSpc>
                <a:spcPct val="170000"/>
              </a:lnSpc>
            </a:pPr>
            <a:r>
              <a:rPr lang="zh-CN" altLang="zh-CN" sz="2000" dirty="0"/>
              <a:t>（</a:t>
            </a:r>
            <a:r>
              <a:rPr lang="en-US" altLang="zh-CN" sz="2000" dirty="0"/>
              <a:t>1</a:t>
            </a:r>
            <a:r>
              <a:rPr lang="zh-CN" altLang="zh-CN" sz="2000" dirty="0"/>
              <a:t>）不同的策略具有不同的效果。两种策略分别选择了股票池中前一周涨得最高和跌得最低的</a:t>
            </a:r>
            <a:r>
              <a:rPr lang="en-US" altLang="zh-CN" sz="2000" dirty="0"/>
              <a:t>5</a:t>
            </a:r>
            <a:r>
              <a:rPr lang="zh-CN" altLang="zh-CN" sz="2000" dirty="0"/>
              <a:t>只股票，不同的策略的效果全然不同。这说明在</a:t>
            </a:r>
            <a:r>
              <a:rPr lang="en-US" altLang="zh-CN" sz="2000" dirty="0"/>
              <a:t>Alpha</a:t>
            </a:r>
            <a:r>
              <a:rPr lang="zh-CN" altLang="zh-CN" sz="2000" dirty="0"/>
              <a:t>策略的实施过程中，不同的股票组合选择策略对最终策略的结果影响非常大。</a:t>
            </a:r>
          </a:p>
          <a:p>
            <a:pPr lvl="1">
              <a:lnSpc>
                <a:spcPct val="170000"/>
              </a:lnSpc>
            </a:pPr>
            <a:r>
              <a:rPr lang="zh-CN" altLang="zh-CN" sz="2000" dirty="0"/>
              <a:t>（</a:t>
            </a:r>
            <a:r>
              <a:rPr lang="en-US" altLang="zh-CN" sz="2000" dirty="0"/>
              <a:t>2</a:t>
            </a:r>
            <a:r>
              <a:rPr lang="zh-CN" altLang="zh-CN" sz="2000" dirty="0"/>
              <a:t>）策略具有较大的波动性。不论是选择较高股票还是较低股票的策略，一年中各种的收益率都呈现出较大的波动性。因此股票涨跌的持续性较低，策略的波动性较为显著。</a:t>
            </a:r>
            <a:endParaRPr lang="zh-CN" altLang="en-US" sz="2400" dirty="0"/>
          </a:p>
        </p:txBody>
      </p:sp>
    </p:spTree>
    <p:extLst>
      <p:ext uri="{BB962C8B-B14F-4D97-AF65-F5344CB8AC3E}">
        <p14:creationId xmlns:p14="http://schemas.microsoft.com/office/powerpoint/2010/main" val="209001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策略结果分析</a:t>
            </a:r>
            <a:endParaRPr lang="zh-CN" altLang="en-US" dirty="0"/>
          </a:p>
        </p:txBody>
      </p:sp>
      <p:sp>
        <p:nvSpPr>
          <p:cNvPr id="3" name="内容占位符 2"/>
          <p:cNvSpPr>
            <a:spLocks noGrp="1"/>
          </p:cNvSpPr>
          <p:nvPr>
            <p:ph idx="1"/>
          </p:nvPr>
        </p:nvSpPr>
        <p:spPr/>
        <p:txBody>
          <a:bodyPr/>
          <a:lstStyle/>
          <a:p>
            <a:pPr>
              <a:lnSpc>
                <a:spcPct val="150000"/>
              </a:lnSpc>
            </a:pPr>
            <a:r>
              <a:rPr lang="zh-CN" altLang="en-US" sz="2400" dirty="0"/>
              <a:t>实际运用建议</a:t>
            </a:r>
            <a:endParaRPr lang="en-US" altLang="zh-CN" sz="2400" dirty="0"/>
          </a:p>
          <a:p>
            <a:pPr lvl="1">
              <a:lnSpc>
                <a:spcPct val="150000"/>
              </a:lnSpc>
            </a:pPr>
            <a:r>
              <a:rPr lang="zh-CN" altLang="zh-CN" sz="2000" dirty="0"/>
              <a:t>（一）选股策略的重要性</a:t>
            </a:r>
          </a:p>
          <a:p>
            <a:pPr lvl="2">
              <a:lnSpc>
                <a:spcPct val="150000"/>
              </a:lnSpc>
            </a:pPr>
            <a:r>
              <a:rPr lang="en-US" altLang="zh-CN" sz="1800" dirty="0"/>
              <a:t>Alpha</a:t>
            </a:r>
            <a:r>
              <a:rPr lang="zh-CN" altLang="zh-CN" sz="1800" dirty="0"/>
              <a:t>策略的本质是排除股票组合的系统风险，追求股票组合自身的非系统收益。因此，对于实际实施</a:t>
            </a:r>
            <a:r>
              <a:rPr lang="en-US" altLang="zh-CN" sz="1800" dirty="0"/>
              <a:t>Alpha</a:t>
            </a:r>
            <a:r>
              <a:rPr lang="zh-CN" altLang="zh-CN" sz="1800" dirty="0"/>
              <a:t>策略，一定要慎重考虑股票组合选取方法。</a:t>
            </a:r>
            <a:endParaRPr lang="en-US" altLang="zh-CN" sz="1800" dirty="0"/>
          </a:p>
          <a:p>
            <a:pPr lvl="2">
              <a:lnSpc>
                <a:spcPct val="150000"/>
              </a:lnSpc>
            </a:pPr>
            <a:endParaRPr lang="en-US" altLang="zh-CN" sz="1200" dirty="0"/>
          </a:p>
          <a:p>
            <a:pPr lvl="1">
              <a:lnSpc>
                <a:spcPct val="150000"/>
              </a:lnSpc>
            </a:pPr>
            <a:r>
              <a:rPr lang="zh-CN" altLang="zh-CN" sz="2000" dirty="0"/>
              <a:t>（二）成本的考量</a:t>
            </a:r>
          </a:p>
          <a:p>
            <a:pPr lvl="2">
              <a:lnSpc>
                <a:spcPct val="150000"/>
              </a:lnSpc>
            </a:pPr>
            <a:r>
              <a:rPr lang="en-US" altLang="zh-CN" sz="1800" dirty="0"/>
              <a:t>Alpha</a:t>
            </a:r>
            <a:r>
              <a:rPr lang="zh-CN" altLang="zh-CN" sz="1800" dirty="0"/>
              <a:t>策略作为一种积极的交易策略，交易的频率相对较高，因此交易的成本也是实施</a:t>
            </a:r>
            <a:r>
              <a:rPr lang="en-US" altLang="zh-CN" sz="1800" dirty="0"/>
              <a:t>Alpha</a:t>
            </a:r>
            <a:r>
              <a:rPr lang="zh-CN" altLang="zh-CN" sz="1800" dirty="0"/>
              <a:t>策略的重要考量之一</a:t>
            </a:r>
            <a:endParaRPr lang="zh-CN" altLang="en-US" sz="1800" dirty="0"/>
          </a:p>
        </p:txBody>
      </p:sp>
    </p:spTree>
    <p:extLst>
      <p:ext uri="{BB962C8B-B14F-4D97-AF65-F5344CB8AC3E}">
        <p14:creationId xmlns:p14="http://schemas.microsoft.com/office/powerpoint/2010/main" val="413374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4144" y="274638"/>
            <a:ext cx="9997440" cy="656238"/>
          </a:xfrm>
        </p:spPr>
        <p:txBody>
          <a:bodyPr>
            <a:normAutofit/>
          </a:bodyPr>
          <a:lstStyle/>
          <a:p>
            <a:pPr algn="ctr"/>
            <a:r>
              <a:rPr lang="zh-CN" altLang="en-US" sz="3200" dirty="0" smtClean="0"/>
              <a:t>五、启示</a:t>
            </a:r>
            <a:endParaRPr lang="zh-CN" altLang="en-US" sz="3200" dirty="0"/>
          </a:p>
        </p:txBody>
      </p:sp>
      <p:pic>
        <p:nvPicPr>
          <p:cNvPr id="3" name="Picture 2" descr="C:\Users\Administrator\Desktop\QQ截图2014103114365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5079" y="1149640"/>
            <a:ext cx="7560840" cy="5375704"/>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3"/>
          <p:cNvSpPr/>
          <p:nvPr/>
        </p:nvSpPr>
        <p:spPr>
          <a:xfrm>
            <a:off x="3111598" y="6006945"/>
            <a:ext cx="4896544" cy="576064"/>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线形标注 2 4"/>
          <p:cNvSpPr/>
          <p:nvPr/>
        </p:nvSpPr>
        <p:spPr>
          <a:xfrm>
            <a:off x="6077931" y="4365104"/>
            <a:ext cx="2376264" cy="1224136"/>
          </a:xfrm>
          <a:prstGeom prst="borderCallout2">
            <a:avLst>
              <a:gd name="adj1" fmla="val 18750"/>
              <a:gd name="adj2" fmla="val -867"/>
              <a:gd name="adj3" fmla="val 18750"/>
              <a:gd name="adj4" fmla="val -16667"/>
              <a:gd name="adj5" fmla="val 126994"/>
              <a:gd name="adj6" fmla="val -37403"/>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chemeClr val="tx1"/>
                </a:solidFill>
                <a:latin typeface="微软雅黑" pitchFamily="34" charset="-122"/>
                <a:ea typeface="微软雅黑" pitchFamily="34" charset="-122"/>
              </a:rPr>
              <a:t>我国以一般投资者居多，这类投资者缺乏必要的投资经验和能力，要想获得超额收益非常困难</a:t>
            </a:r>
          </a:p>
        </p:txBody>
      </p:sp>
    </p:spTree>
    <p:extLst>
      <p:ext uri="{BB962C8B-B14F-4D97-AF65-F5344CB8AC3E}">
        <p14:creationId xmlns:p14="http://schemas.microsoft.com/office/powerpoint/2010/main" val="190393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rot="5400000">
            <a:off x="1977906" y="2790801"/>
            <a:ext cx="3760964" cy="2988034"/>
          </a:xfrm>
          <a:custGeom>
            <a:avLst/>
            <a:gdLst>
              <a:gd name="T0" fmla="*/ 4538 w 4538"/>
              <a:gd name="T1" fmla="*/ 0 h 1080"/>
              <a:gd name="T2" fmla="*/ 0 w 4538"/>
              <a:gd name="T3" fmla="*/ 0 h 1080"/>
              <a:gd name="T4" fmla="*/ 105 w 4538"/>
              <a:gd name="T5" fmla="*/ 541 h 1080"/>
              <a:gd name="T6" fmla="*/ 0 w 4538"/>
              <a:gd name="T7" fmla="*/ 1080 h 1080"/>
              <a:gd name="T8" fmla="*/ 4538 w 4538"/>
              <a:gd name="T9" fmla="*/ 1080 h 1080"/>
              <a:gd name="T10" fmla="*/ 4538 w 4538"/>
              <a:gd name="T11" fmla="*/ 0 h 1080"/>
            </a:gdLst>
            <a:ahLst/>
            <a:cxnLst>
              <a:cxn ang="0">
                <a:pos x="T0" y="T1"/>
              </a:cxn>
              <a:cxn ang="0">
                <a:pos x="T2" y="T3"/>
              </a:cxn>
              <a:cxn ang="0">
                <a:pos x="T4" y="T5"/>
              </a:cxn>
              <a:cxn ang="0">
                <a:pos x="T6" y="T7"/>
              </a:cxn>
              <a:cxn ang="0">
                <a:pos x="T8" y="T9"/>
              </a:cxn>
              <a:cxn ang="0">
                <a:pos x="T10" y="T11"/>
              </a:cxn>
            </a:cxnLst>
            <a:rect l="0" t="0" r="r" b="b"/>
            <a:pathLst>
              <a:path w="4538" h="1080">
                <a:moveTo>
                  <a:pt x="4538" y="0"/>
                </a:moveTo>
                <a:lnTo>
                  <a:pt x="0" y="0"/>
                </a:lnTo>
                <a:lnTo>
                  <a:pt x="105" y="541"/>
                </a:lnTo>
                <a:lnTo>
                  <a:pt x="0" y="1080"/>
                </a:lnTo>
                <a:lnTo>
                  <a:pt x="4538" y="1080"/>
                </a:lnTo>
                <a:lnTo>
                  <a:pt x="4538" y="0"/>
                </a:lnTo>
              </a:path>
            </a:pathLst>
          </a:custGeom>
          <a:noFill/>
          <a:ln w="25400" cmpd="sng">
            <a:solidFill>
              <a:srgbClr val="FFC000"/>
            </a:solidFill>
            <a:prstDash val="solid"/>
            <a:round/>
            <a:headEnd/>
            <a:tailEnd/>
          </a:ln>
          <a:extLst>
            <a:ext uri="{909E8E84-426E-40DD-AFC4-6F175D3DCCD1}">
              <a14:hiddenFill xmlns:a14="http://schemas.microsoft.com/office/drawing/2010/main">
                <a:solidFill>
                  <a:schemeClr val="bg1"/>
                </a:solidFill>
              </a14:hiddenFill>
            </a:ext>
          </a:extLst>
        </p:spPr>
        <p:txBody>
          <a:bodyPr/>
          <a:lstStyle/>
          <a:p>
            <a:pPr>
              <a:defRPr/>
            </a:pPr>
            <a:endParaRPr lang="zh-CN" altLang="en-US" sz="1300" b="1" kern="0">
              <a:solidFill>
                <a:srgbClr val="000000"/>
              </a:solidFill>
              <a:latin typeface="Arial" panose="020B0604020202020204" pitchFamily="34" charset="0"/>
              <a:ea typeface="宋体" pitchFamily="2" charset="-122"/>
            </a:endParaRPr>
          </a:p>
        </p:txBody>
      </p:sp>
      <p:sp>
        <p:nvSpPr>
          <p:cNvPr id="2" name="标题 1"/>
          <p:cNvSpPr>
            <a:spLocks noGrp="1"/>
          </p:cNvSpPr>
          <p:nvPr>
            <p:ph type="title"/>
          </p:nvPr>
        </p:nvSpPr>
        <p:spPr/>
        <p:txBody>
          <a:bodyPr/>
          <a:lstStyle/>
          <a:p>
            <a:r>
              <a:rPr lang="en-US" altLang="zh-CN" sz="2000" dirty="0" smtClean="0"/>
              <a:t>1</a:t>
            </a:r>
            <a:r>
              <a:rPr lang="zh-CN" altLang="en-US" sz="2000" dirty="0" smtClean="0"/>
              <a:t>、要</a:t>
            </a:r>
            <a:r>
              <a:rPr lang="zh-CN" altLang="en-US" sz="2000" dirty="0"/>
              <a:t>善于采用非趋同化的投资策略以及注意持仓期间的风险</a:t>
            </a:r>
          </a:p>
        </p:txBody>
      </p:sp>
      <p:sp>
        <p:nvSpPr>
          <p:cNvPr id="4" name="AutoShape 3"/>
          <p:cNvSpPr>
            <a:spLocks noChangeArrowheads="1"/>
          </p:cNvSpPr>
          <p:nvPr/>
        </p:nvSpPr>
        <p:spPr bwMode="auto">
          <a:xfrm rot="5400000">
            <a:off x="3275932" y="560438"/>
            <a:ext cx="1152126" cy="3000821"/>
          </a:xfrm>
          <a:prstGeom prst="homePlate">
            <a:avLst>
              <a:gd name="adj" fmla="val 13083"/>
            </a:avLst>
          </a:prstGeom>
          <a:solidFill>
            <a:srgbClr val="00B0F0"/>
          </a:solidFill>
          <a:ln>
            <a:noFill/>
          </a:ln>
          <a:effectLst>
            <a:outerShdw dist="35921" dir="2700000" algn="ctr" rotWithShape="0">
              <a:srgbClr val="FFAA00"/>
            </a:outerShdw>
          </a:effectLst>
          <a:extLst/>
        </p:spPr>
        <p:txBody>
          <a:bodyPr wrap="square" lIns="0" tIns="0" rIns="0" bIns="0" anchor="ctr">
            <a:spAutoFit/>
          </a:bodyPr>
          <a:lstStyle/>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zh-CN" altLang="en-US" sz="1300" b="1" kern="0" dirty="0">
              <a:solidFill>
                <a:srgbClr val="000000"/>
              </a:solidFill>
              <a:latin typeface="Arial" panose="020B0604020202020204" pitchFamily="34" charset="0"/>
              <a:ea typeface="宋体" pitchFamily="2" charset="-122"/>
            </a:endParaRPr>
          </a:p>
        </p:txBody>
      </p:sp>
      <p:sp>
        <p:nvSpPr>
          <p:cNvPr id="5" name="Text Box 4"/>
          <p:cNvSpPr txBox="1">
            <a:spLocks noChangeArrowheads="1"/>
          </p:cNvSpPr>
          <p:nvPr/>
        </p:nvSpPr>
        <p:spPr bwMode="auto">
          <a:xfrm>
            <a:off x="3012445" y="1772816"/>
            <a:ext cx="1728192"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algn="ctr">
              <a:defRPr/>
            </a:pPr>
            <a:r>
              <a:rPr lang="zh-CN" altLang="en-US" kern="0" dirty="0">
                <a:solidFill>
                  <a:srgbClr val="000000"/>
                </a:solidFill>
                <a:latin typeface="黑体" panose="02010609060101010101" pitchFamily="49" charset="-122"/>
                <a:ea typeface="黑体" panose="02010609060101010101" pitchFamily="49" charset="-122"/>
              </a:rPr>
              <a:t>采用非趋同化的投资策略</a:t>
            </a:r>
          </a:p>
        </p:txBody>
      </p:sp>
      <p:sp>
        <p:nvSpPr>
          <p:cNvPr id="7" name="Rectangle 6"/>
          <p:cNvSpPr>
            <a:spLocks noChangeArrowheads="1"/>
          </p:cNvSpPr>
          <p:nvPr/>
        </p:nvSpPr>
        <p:spPr bwMode="auto">
          <a:xfrm>
            <a:off x="2495601" y="2708917"/>
            <a:ext cx="2749093" cy="3323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90500"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371475" indent="-17938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547688" indent="-174625"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613"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marL="285750" indent="-285750">
              <a:lnSpc>
                <a:spcPct val="150000"/>
              </a:lnSpc>
              <a:buFont typeface="Arial" panose="020B0604020202020204" pitchFamily="34" charset="0"/>
              <a:buChar char="•"/>
            </a:pPr>
            <a:r>
              <a:rPr lang="zh-CN" altLang="en-US" sz="1800" b="0" dirty="0">
                <a:latin typeface="微软雅黑" panose="020B0503020204020204" pitchFamily="34" charset="-122"/>
                <a:ea typeface="微软雅黑" panose="020B0503020204020204" pitchFamily="34" charset="-122"/>
              </a:rPr>
              <a:t>我国股票现货涨跌与大盘有较大的联系，导致系统性风险分散更加困难，加大了构造有效</a:t>
            </a:r>
            <a:r>
              <a:rPr lang="en-US" altLang="zh-CN" sz="1800" b="0" dirty="0">
                <a:latin typeface="微软雅黑" panose="020B0503020204020204" pitchFamily="34" charset="-122"/>
                <a:ea typeface="微软雅黑" panose="020B0503020204020204" pitchFamily="34" charset="-122"/>
              </a:rPr>
              <a:t>Alpha</a:t>
            </a:r>
            <a:r>
              <a:rPr lang="zh-CN" altLang="en-US" sz="1800" b="0" dirty="0">
                <a:latin typeface="微软雅黑" panose="020B0503020204020204" pitchFamily="34" charset="-122"/>
                <a:ea typeface="微软雅黑" panose="020B0503020204020204" pitchFamily="34" charset="-122"/>
              </a:rPr>
              <a:t>组合的难度</a:t>
            </a:r>
            <a:endParaRPr lang="en-US" altLang="zh-CN" sz="1800" b="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800" b="0" dirty="0">
                <a:latin typeface="微软雅黑" panose="020B0503020204020204" pitchFamily="34" charset="-122"/>
                <a:ea typeface="微软雅黑" panose="020B0503020204020204" pitchFamily="34" charset="-122"/>
              </a:rPr>
              <a:t>因此需要加强投资理性并借助已有专业手段来辅助投资</a:t>
            </a:r>
            <a:endParaRPr lang="en-US" altLang="zh-CN" sz="1800" b="0" dirty="0">
              <a:latin typeface="微软雅黑" panose="020B0503020204020204" pitchFamily="34" charset="-122"/>
              <a:ea typeface="微软雅黑" panose="020B0503020204020204" pitchFamily="34" charset="-122"/>
            </a:endParaRPr>
          </a:p>
        </p:txBody>
      </p:sp>
      <p:sp>
        <p:nvSpPr>
          <p:cNvPr id="9" name="Freeform 5"/>
          <p:cNvSpPr>
            <a:spLocks/>
          </p:cNvSpPr>
          <p:nvPr/>
        </p:nvSpPr>
        <p:spPr bwMode="auto">
          <a:xfrm rot="5400000">
            <a:off x="6321900" y="2790801"/>
            <a:ext cx="3760964" cy="2988034"/>
          </a:xfrm>
          <a:custGeom>
            <a:avLst/>
            <a:gdLst>
              <a:gd name="T0" fmla="*/ 4538 w 4538"/>
              <a:gd name="T1" fmla="*/ 0 h 1080"/>
              <a:gd name="T2" fmla="*/ 0 w 4538"/>
              <a:gd name="T3" fmla="*/ 0 h 1080"/>
              <a:gd name="T4" fmla="*/ 105 w 4538"/>
              <a:gd name="T5" fmla="*/ 541 h 1080"/>
              <a:gd name="T6" fmla="*/ 0 w 4538"/>
              <a:gd name="T7" fmla="*/ 1080 h 1080"/>
              <a:gd name="T8" fmla="*/ 4538 w 4538"/>
              <a:gd name="T9" fmla="*/ 1080 h 1080"/>
              <a:gd name="T10" fmla="*/ 4538 w 4538"/>
              <a:gd name="T11" fmla="*/ 0 h 1080"/>
            </a:gdLst>
            <a:ahLst/>
            <a:cxnLst>
              <a:cxn ang="0">
                <a:pos x="T0" y="T1"/>
              </a:cxn>
              <a:cxn ang="0">
                <a:pos x="T2" y="T3"/>
              </a:cxn>
              <a:cxn ang="0">
                <a:pos x="T4" y="T5"/>
              </a:cxn>
              <a:cxn ang="0">
                <a:pos x="T6" y="T7"/>
              </a:cxn>
              <a:cxn ang="0">
                <a:pos x="T8" y="T9"/>
              </a:cxn>
              <a:cxn ang="0">
                <a:pos x="T10" y="T11"/>
              </a:cxn>
            </a:cxnLst>
            <a:rect l="0" t="0" r="r" b="b"/>
            <a:pathLst>
              <a:path w="4538" h="1080">
                <a:moveTo>
                  <a:pt x="4538" y="0"/>
                </a:moveTo>
                <a:lnTo>
                  <a:pt x="0" y="0"/>
                </a:lnTo>
                <a:lnTo>
                  <a:pt x="105" y="541"/>
                </a:lnTo>
                <a:lnTo>
                  <a:pt x="0" y="1080"/>
                </a:lnTo>
                <a:lnTo>
                  <a:pt x="4538" y="1080"/>
                </a:lnTo>
                <a:lnTo>
                  <a:pt x="4538" y="0"/>
                </a:lnTo>
              </a:path>
            </a:pathLst>
          </a:custGeom>
          <a:noFill/>
          <a:ln w="25400" cmpd="sng">
            <a:solidFill>
              <a:srgbClr val="FFC000"/>
            </a:solidFill>
            <a:prstDash val="solid"/>
            <a:round/>
            <a:headEnd/>
            <a:tailEnd/>
          </a:ln>
          <a:extLst>
            <a:ext uri="{909E8E84-426E-40DD-AFC4-6F175D3DCCD1}">
              <a14:hiddenFill xmlns:a14="http://schemas.microsoft.com/office/drawing/2010/main">
                <a:solidFill>
                  <a:schemeClr val="bg1"/>
                </a:solidFill>
              </a14:hiddenFill>
            </a:ext>
          </a:extLst>
        </p:spPr>
        <p:txBody>
          <a:bodyPr/>
          <a:lstStyle/>
          <a:p>
            <a:pPr>
              <a:defRPr/>
            </a:pPr>
            <a:endParaRPr lang="zh-CN" altLang="en-US" sz="1300" b="1" kern="0">
              <a:solidFill>
                <a:srgbClr val="000000"/>
              </a:solidFill>
              <a:latin typeface="Arial" panose="020B0604020202020204" pitchFamily="34" charset="0"/>
              <a:ea typeface="宋体" pitchFamily="2" charset="-122"/>
            </a:endParaRPr>
          </a:p>
        </p:txBody>
      </p:sp>
      <p:sp>
        <p:nvSpPr>
          <p:cNvPr id="10" name="AutoShape 3"/>
          <p:cNvSpPr>
            <a:spLocks noChangeArrowheads="1"/>
          </p:cNvSpPr>
          <p:nvPr/>
        </p:nvSpPr>
        <p:spPr bwMode="auto">
          <a:xfrm rot="5400000">
            <a:off x="7619926" y="560438"/>
            <a:ext cx="1152126" cy="3000821"/>
          </a:xfrm>
          <a:prstGeom prst="homePlate">
            <a:avLst>
              <a:gd name="adj" fmla="val 13083"/>
            </a:avLst>
          </a:prstGeom>
          <a:solidFill>
            <a:srgbClr val="00B0F0"/>
          </a:solidFill>
          <a:ln>
            <a:noFill/>
          </a:ln>
          <a:effectLst>
            <a:outerShdw dist="35921" dir="2700000" algn="ctr" rotWithShape="0">
              <a:srgbClr val="FFAA00"/>
            </a:outerShdw>
          </a:effectLst>
          <a:extLst/>
        </p:spPr>
        <p:txBody>
          <a:bodyPr wrap="square" lIns="0" tIns="0" rIns="0" bIns="0" anchor="ctr">
            <a:spAutoFit/>
          </a:bodyPr>
          <a:lstStyle/>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en-US" altLang="zh-CN" sz="1300" b="1" kern="0" dirty="0">
              <a:solidFill>
                <a:srgbClr val="000000"/>
              </a:solidFill>
              <a:latin typeface="Arial" panose="020B0604020202020204" pitchFamily="34" charset="0"/>
              <a:ea typeface="宋体" pitchFamily="2" charset="-122"/>
            </a:endParaRPr>
          </a:p>
          <a:p>
            <a:pPr>
              <a:defRPr/>
            </a:pPr>
            <a:endParaRPr lang="zh-CN" altLang="en-US" sz="1300" b="1" kern="0" dirty="0">
              <a:solidFill>
                <a:srgbClr val="000000"/>
              </a:solidFill>
              <a:latin typeface="Arial" panose="020B0604020202020204" pitchFamily="34" charset="0"/>
              <a:ea typeface="宋体" pitchFamily="2" charset="-122"/>
            </a:endParaRPr>
          </a:p>
        </p:txBody>
      </p:sp>
      <p:sp>
        <p:nvSpPr>
          <p:cNvPr id="11" name="Text Box 4"/>
          <p:cNvSpPr txBox="1">
            <a:spLocks noChangeArrowheads="1"/>
          </p:cNvSpPr>
          <p:nvPr/>
        </p:nvSpPr>
        <p:spPr bwMode="auto">
          <a:xfrm>
            <a:off x="7356439" y="1772816"/>
            <a:ext cx="1728192"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algn="ctr">
              <a:defRPr/>
            </a:pPr>
            <a:r>
              <a:rPr lang="zh-CN" altLang="en-US" kern="0" dirty="0">
                <a:solidFill>
                  <a:srgbClr val="000000"/>
                </a:solidFill>
                <a:latin typeface="黑体" panose="02010609060101010101" pitchFamily="49" charset="-122"/>
                <a:ea typeface="黑体" panose="02010609060101010101" pitchFamily="49" charset="-122"/>
              </a:rPr>
              <a:t>注意持仓期间的风险</a:t>
            </a:r>
          </a:p>
        </p:txBody>
      </p:sp>
      <p:sp>
        <p:nvSpPr>
          <p:cNvPr id="12" name="Rectangle 6"/>
          <p:cNvSpPr>
            <a:spLocks noChangeArrowheads="1"/>
          </p:cNvSpPr>
          <p:nvPr/>
        </p:nvSpPr>
        <p:spPr bwMode="auto">
          <a:xfrm>
            <a:off x="6839595" y="2708920"/>
            <a:ext cx="2749093" cy="3323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90500"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371475" indent="-17938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547688" indent="-174625"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613"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marL="285750" indent="-285750">
              <a:lnSpc>
                <a:spcPct val="150000"/>
              </a:lnSpc>
              <a:buFont typeface="Arial" panose="020B0604020202020204" pitchFamily="34" charset="0"/>
              <a:buChar char="•"/>
            </a:pPr>
            <a:r>
              <a:rPr lang="zh-CN" altLang="en-US" sz="1800" b="0" dirty="0">
                <a:latin typeface="微软雅黑" panose="020B0503020204020204" pitchFamily="34" charset="-122"/>
                <a:ea typeface="微软雅黑" panose="020B0503020204020204" pitchFamily="34" charset="-122"/>
              </a:rPr>
              <a:t>运用股指期货卖空手段，由于逐日结算和保证金制度，如果不能及时追加保证金，则可能会面临爆仓风险</a:t>
            </a:r>
            <a:endParaRPr lang="en-US" altLang="zh-CN" sz="1800" b="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800" b="0" dirty="0">
                <a:latin typeface="微软雅黑" panose="020B0503020204020204" pitchFamily="34" charset="-122"/>
                <a:ea typeface="微软雅黑" panose="020B0503020204020204" pitchFamily="34" charset="-122"/>
              </a:rPr>
              <a:t>这需要投资者谨慎投资，同时交易所应建立相关风险预警机制</a:t>
            </a:r>
            <a:endParaRPr lang="en-US" altLang="zh-CN" sz="1800" b="0" dirty="0">
              <a:latin typeface="微软雅黑" panose="020B0503020204020204" pitchFamily="34" charset="-122"/>
              <a:ea typeface="微软雅黑" panose="020B0503020204020204" pitchFamily="34" charset="-122"/>
            </a:endParaRPr>
          </a:p>
        </p:txBody>
      </p:sp>
      <p:grpSp>
        <p:nvGrpSpPr>
          <p:cNvPr id="22" name="组合 21"/>
          <p:cNvGrpSpPr/>
          <p:nvPr/>
        </p:nvGrpSpPr>
        <p:grpSpPr>
          <a:xfrm>
            <a:off x="5398890" y="3284985"/>
            <a:ext cx="1273175" cy="1273175"/>
            <a:chOff x="4103220" y="4393654"/>
            <a:chExt cx="1273175" cy="1273175"/>
          </a:xfrm>
        </p:grpSpPr>
        <p:sp>
          <p:nvSpPr>
            <p:cNvPr id="23" name="Oval 2"/>
            <p:cNvSpPr>
              <a:spLocks noChangeArrowheads="1"/>
            </p:cNvSpPr>
            <p:nvPr/>
          </p:nvSpPr>
          <p:spPr bwMode="auto">
            <a:xfrm>
              <a:off x="4103220" y="4393654"/>
              <a:ext cx="1273175" cy="1273175"/>
            </a:xfrm>
            <a:prstGeom prst="ellipse">
              <a:avLst/>
            </a:prstGeom>
            <a:solidFill>
              <a:schemeClr val="hlink"/>
            </a:solidFill>
            <a:ln>
              <a:noFill/>
            </a:ln>
            <a:effectLst/>
            <a:extLst>
              <a:ext uri="{91240B29-F687-4F45-9708-019B960494DF}">
                <a14:hiddenLine xmlns:a14="http://schemas.microsoft.com/office/drawing/2010/main" w="6350">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24" name="Freeform 4"/>
            <p:cNvSpPr>
              <a:spLocks/>
            </p:cNvSpPr>
            <p:nvPr/>
          </p:nvSpPr>
          <p:spPr bwMode="auto">
            <a:xfrm>
              <a:off x="4103220" y="4761953"/>
              <a:ext cx="1273175" cy="536575"/>
            </a:xfrm>
            <a:custGeom>
              <a:avLst/>
              <a:gdLst>
                <a:gd name="T0" fmla="*/ 0 w 2474"/>
                <a:gd name="T1" fmla="*/ 429 h 852"/>
                <a:gd name="T2" fmla="*/ 133 w 2474"/>
                <a:gd name="T3" fmla="*/ 429 h 852"/>
                <a:gd name="T4" fmla="*/ 133 w 2474"/>
                <a:gd name="T5" fmla="*/ 268 h 852"/>
                <a:gd name="T6" fmla="*/ 313 w 2474"/>
                <a:gd name="T7" fmla="*/ 579 h 852"/>
                <a:gd name="T8" fmla="*/ 313 w 2474"/>
                <a:gd name="T9" fmla="*/ 113 h 852"/>
                <a:gd name="T10" fmla="*/ 740 w 2474"/>
                <a:gd name="T11" fmla="*/ 852 h 852"/>
                <a:gd name="T12" fmla="*/ 740 w 2474"/>
                <a:gd name="T13" fmla="*/ 268 h 852"/>
                <a:gd name="T14" fmla="*/ 920 w 2474"/>
                <a:gd name="T15" fmla="*/ 579 h 852"/>
                <a:gd name="T16" fmla="*/ 920 w 2474"/>
                <a:gd name="T17" fmla="*/ 0 h 852"/>
                <a:gd name="T18" fmla="*/ 1409 w 2474"/>
                <a:gd name="T19" fmla="*/ 847 h 852"/>
                <a:gd name="T20" fmla="*/ 1409 w 2474"/>
                <a:gd name="T21" fmla="*/ 268 h 852"/>
                <a:gd name="T22" fmla="*/ 1589 w 2474"/>
                <a:gd name="T23" fmla="*/ 579 h 852"/>
                <a:gd name="T24" fmla="*/ 1589 w 2474"/>
                <a:gd name="T25" fmla="*/ 113 h 852"/>
                <a:gd name="T26" fmla="*/ 2013 w 2474"/>
                <a:gd name="T27" fmla="*/ 847 h 852"/>
                <a:gd name="T28" fmla="*/ 2013 w 2474"/>
                <a:gd name="T29" fmla="*/ 0 h 852"/>
                <a:gd name="T30" fmla="*/ 2351 w 2474"/>
                <a:gd name="T31" fmla="*/ 586 h 852"/>
                <a:gd name="T32" fmla="*/ 2351 w 2474"/>
                <a:gd name="T33" fmla="*/ 429 h 852"/>
                <a:gd name="T34" fmla="*/ 2474 w 2474"/>
                <a:gd name="T35" fmla="*/ 429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4" h="852">
                  <a:moveTo>
                    <a:pt x="0" y="429"/>
                  </a:moveTo>
                  <a:lnTo>
                    <a:pt x="133" y="429"/>
                  </a:lnTo>
                  <a:lnTo>
                    <a:pt x="133" y="268"/>
                  </a:lnTo>
                  <a:lnTo>
                    <a:pt x="313" y="579"/>
                  </a:lnTo>
                  <a:lnTo>
                    <a:pt x="313" y="113"/>
                  </a:lnTo>
                  <a:lnTo>
                    <a:pt x="740" y="852"/>
                  </a:lnTo>
                  <a:lnTo>
                    <a:pt x="740" y="268"/>
                  </a:lnTo>
                  <a:lnTo>
                    <a:pt x="920" y="579"/>
                  </a:lnTo>
                  <a:lnTo>
                    <a:pt x="920" y="0"/>
                  </a:lnTo>
                  <a:lnTo>
                    <a:pt x="1409" y="847"/>
                  </a:lnTo>
                  <a:lnTo>
                    <a:pt x="1409" y="268"/>
                  </a:lnTo>
                  <a:lnTo>
                    <a:pt x="1589" y="579"/>
                  </a:lnTo>
                  <a:lnTo>
                    <a:pt x="1589" y="113"/>
                  </a:lnTo>
                  <a:lnTo>
                    <a:pt x="2013" y="847"/>
                  </a:lnTo>
                  <a:lnTo>
                    <a:pt x="2013" y="0"/>
                  </a:lnTo>
                  <a:lnTo>
                    <a:pt x="2351" y="586"/>
                  </a:lnTo>
                  <a:lnTo>
                    <a:pt x="2351" y="429"/>
                  </a:lnTo>
                  <a:lnTo>
                    <a:pt x="2474" y="429"/>
                  </a:lnTo>
                </a:path>
              </a:pathLst>
            </a:custGeom>
            <a:noFill/>
            <a:ln w="25400" cap="flat" cmpd="sng">
              <a:solidFill>
                <a:srgbClr val="FFC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grpSp>
    </p:spTree>
    <p:extLst>
      <p:ext uri="{BB962C8B-B14F-4D97-AF65-F5344CB8AC3E}">
        <p14:creationId xmlns:p14="http://schemas.microsoft.com/office/powerpoint/2010/main" val="297693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4144" y="274638"/>
            <a:ext cx="9997440" cy="630302"/>
          </a:xfrm>
        </p:spPr>
        <p:txBody>
          <a:bodyPr/>
          <a:lstStyle/>
          <a:p>
            <a:r>
              <a:rPr lang="en-US" altLang="zh-CN" sz="2000" dirty="0" smtClean="0"/>
              <a:t>2</a:t>
            </a:r>
            <a:r>
              <a:rPr lang="zh-CN" altLang="en-US" sz="2000" dirty="0" smtClean="0"/>
              <a:t>、对</a:t>
            </a:r>
            <a:r>
              <a:rPr lang="zh-CN" altLang="en-US" sz="2000" dirty="0"/>
              <a:t>相关监管机构的建议</a:t>
            </a:r>
          </a:p>
        </p:txBody>
      </p:sp>
      <p:sp>
        <p:nvSpPr>
          <p:cNvPr id="58" name="Rectangle 4"/>
          <p:cNvSpPr>
            <a:spLocks noChangeArrowheads="1"/>
          </p:cNvSpPr>
          <p:nvPr/>
        </p:nvSpPr>
        <p:spPr bwMode="auto">
          <a:xfrm>
            <a:off x="6656388" y="2137044"/>
            <a:ext cx="271462" cy="271463"/>
          </a:xfrm>
          <a:prstGeom prst="rect">
            <a:avLst/>
          </a:prstGeom>
          <a:solidFill>
            <a:srgbClr val="366B7E"/>
          </a:solidFill>
          <a:ln>
            <a:noFill/>
          </a:ln>
          <a:effectLst/>
          <a:extLst>
            <a:ext uri="{91240B29-F687-4F45-9708-019B960494DF}">
              <a14:hiddenLine xmlns:a14="http://schemas.microsoft.com/office/drawing/2010/main" w="635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algn="ctr">
              <a:defRPr/>
            </a:pPr>
            <a:r>
              <a:rPr lang="zh-CN" altLang="en-US" sz="1200" kern="0">
                <a:solidFill>
                  <a:srgbClr val="FFFFFF"/>
                </a:solidFill>
              </a:rPr>
              <a:t>2</a:t>
            </a:r>
          </a:p>
        </p:txBody>
      </p:sp>
      <p:sp>
        <p:nvSpPr>
          <p:cNvPr id="59" name="Rectangle 5"/>
          <p:cNvSpPr>
            <a:spLocks noChangeArrowheads="1"/>
          </p:cNvSpPr>
          <p:nvPr/>
        </p:nvSpPr>
        <p:spPr bwMode="auto">
          <a:xfrm>
            <a:off x="7104063" y="4162694"/>
            <a:ext cx="271462" cy="271463"/>
          </a:xfrm>
          <a:prstGeom prst="rect">
            <a:avLst/>
          </a:prstGeom>
          <a:solidFill>
            <a:srgbClr val="366B7E"/>
          </a:solidFill>
          <a:ln>
            <a:noFill/>
          </a:ln>
          <a:effectLst/>
          <a:extLst>
            <a:ext uri="{91240B29-F687-4F45-9708-019B960494DF}">
              <a14:hiddenLine xmlns:a14="http://schemas.microsoft.com/office/drawing/2010/main" w="635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algn="ctr">
              <a:defRPr/>
            </a:pPr>
            <a:r>
              <a:rPr lang="zh-CN" altLang="en-US" sz="1200" kern="0">
                <a:solidFill>
                  <a:srgbClr val="FFFFFF"/>
                </a:solidFill>
              </a:rPr>
              <a:t>3</a:t>
            </a:r>
          </a:p>
        </p:txBody>
      </p:sp>
      <p:sp>
        <p:nvSpPr>
          <p:cNvPr id="60" name="Rectangle 6"/>
          <p:cNvSpPr>
            <a:spLocks noChangeArrowheads="1"/>
          </p:cNvSpPr>
          <p:nvPr/>
        </p:nvSpPr>
        <p:spPr bwMode="auto">
          <a:xfrm>
            <a:off x="5068888" y="4619894"/>
            <a:ext cx="271462" cy="271463"/>
          </a:xfrm>
          <a:prstGeom prst="rect">
            <a:avLst/>
          </a:prstGeom>
          <a:solidFill>
            <a:srgbClr val="366B7E"/>
          </a:solidFill>
          <a:ln>
            <a:noFill/>
          </a:ln>
          <a:effectLst/>
          <a:extLst>
            <a:ext uri="{91240B29-F687-4F45-9708-019B960494DF}">
              <a14:hiddenLine xmlns:a14="http://schemas.microsoft.com/office/drawing/2010/main" w="635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algn="ctr">
              <a:defRPr/>
            </a:pPr>
            <a:r>
              <a:rPr lang="zh-CN" altLang="en-US" sz="1200" kern="0">
                <a:solidFill>
                  <a:srgbClr val="FFFFFF"/>
                </a:solidFill>
              </a:rPr>
              <a:t>4</a:t>
            </a:r>
          </a:p>
        </p:txBody>
      </p:sp>
      <p:sp>
        <p:nvSpPr>
          <p:cNvPr id="61" name="Text Box 7"/>
          <p:cNvSpPr txBox="1">
            <a:spLocks noChangeArrowheads="1"/>
          </p:cNvSpPr>
          <p:nvPr/>
        </p:nvSpPr>
        <p:spPr bwMode="auto">
          <a:xfrm>
            <a:off x="4223793" y="1189782"/>
            <a:ext cx="2304257"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pPr algn="just">
              <a:defRPr/>
            </a:pPr>
            <a:r>
              <a:rPr lang="zh-CN" altLang="en-US" sz="1600" b="1" kern="0" dirty="0">
                <a:solidFill>
                  <a:sysClr val="windowText" lastClr="000000"/>
                </a:solidFill>
                <a:latin typeface="微软雅黑" pitchFamily="34" charset="-122"/>
                <a:ea typeface="微软雅黑" pitchFamily="34" charset="-122"/>
              </a:rPr>
              <a:t>严格市场监管</a:t>
            </a:r>
            <a:endParaRPr lang="en-US" altLang="zh-CN" sz="1600" b="1" kern="0" dirty="0">
              <a:solidFill>
                <a:sysClr val="windowText" lastClr="000000"/>
              </a:solidFill>
              <a:latin typeface="微软雅黑" pitchFamily="34" charset="-122"/>
              <a:ea typeface="微软雅黑" pitchFamily="34" charset="-122"/>
            </a:endParaRPr>
          </a:p>
          <a:p>
            <a:pPr algn="just">
              <a:defRPr/>
            </a:pPr>
            <a:r>
              <a:rPr lang="zh-CN" altLang="en-US" sz="1600" kern="0" dirty="0">
                <a:solidFill>
                  <a:sysClr val="windowText" lastClr="000000"/>
                </a:solidFill>
                <a:latin typeface="微软雅黑" pitchFamily="34" charset="-122"/>
                <a:ea typeface="微软雅黑" pitchFamily="34" charset="-122"/>
              </a:rPr>
              <a:t>加强针对金融市场相关法律法规的建设和完善；充分发挥行业协会对于行业自律的作用</a:t>
            </a:r>
            <a:endParaRPr lang="en-US" altLang="zh-CN" sz="1600" kern="0" dirty="0">
              <a:solidFill>
                <a:sysClr val="windowText" lastClr="000000"/>
              </a:solidFill>
              <a:latin typeface="微软雅黑" pitchFamily="34" charset="-122"/>
              <a:ea typeface="微软雅黑" pitchFamily="34" charset="-122"/>
            </a:endParaRPr>
          </a:p>
        </p:txBody>
      </p:sp>
      <p:sp>
        <p:nvSpPr>
          <p:cNvPr id="65" name="Rectangle 11"/>
          <p:cNvSpPr>
            <a:spLocks noChangeArrowheads="1"/>
          </p:cNvSpPr>
          <p:nvPr/>
        </p:nvSpPr>
        <p:spPr bwMode="auto">
          <a:xfrm rot="9198256">
            <a:off x="5213350" y="2716482"/>
            <a:ext cx="1593850" cy="1597025"/>
          </a:xfrm>
          <a:prstGeom prst="rect">
            <a:avLst/>
          </a:prstGeom>
          <a:solidFill>
            <a:srgbClr val="366B7E"/>
          </a:solidFill>
          <a:ln w="63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a:defRPr/>
            </a:pPr>
            <a:endParaRPr lang="zh-CN" altLang="en-US" kern="0">
              <a:solidFill>
                <a:sysClr val="windowText" lastClr="000000"/>
              </a:solidFill>
            </a:endParaRPr>
          </a:p>
        </p:txBody>
      </p:sp>
      <p:sp>
        <p:nvSpPr>
          <p:cNvPr id="66" name="Freeform 12"/>
          <p:cNvSpPr>
            <a:spLocks/>
          </p:cNvSpPr>
          <p:nvPr/>
        </p:nvSpPr>
        <p:spPr bwMode="auto">
          <a:xfrm rot="9198256">
            <a:off x="6081713" y="4261118"/>
            <a:ext cx="1816100" cy="1993900"/>
          </a:xfrm>
          <a:custGeom>
            <a:avLst/>
            <a:gdLst>
              <a:gd name="T0" fmla="*/ 0 w 820"/>
              <a:gd name="T1" fmla="*/ 0 h 819"/>
              <a:gd name="T2" fmla="*/ 0 w 820"/>
              <a:gd name="T3" fmla="*/ 819 h 819"/>
              <a:gd name="T4" fmla="*/ 820 w 820"/>
              <a:gd name="T5" fmla="*/ 819 h 819"/>
            </a:gdLst>
            <a:ahLst/>
            <a:cxnLst>
              <a:cxn ang="0">
                <a:pos x="T0" y="T1"/>
              </a:cxn>
              <a:cxn ang="0">
                <a:pos x="T2" y="T3"/>
              </a:cxn>
              <a:cxn ang="0">
                <a:pos x="T4" y="T5"/>
              </a:cxn>
            </a:cxnLst>
            <a:rect l="0" t="0" r="r" b="b"/>
            <a:pathLst>
              <a:path w="820" h="819">
                <a:moveTo>
                  <a:pt x="0" y="0"/>
                </a:moveTo>
                <a:lnTo>
                  <a:pt x="0" y="819"/>
                </a:lnTo>
                <a:lnTo>
                  <a:pt x="820" y="819"/>
                </a:lnTo>
              </a:path>
            </a:pathLst>
          </a:custGeom>
          <a:noFill/>
          <a:ln w="22225" cap="flat" cmpd="sng">
            <a:solidFill>
              <a:srgbClr val="366B7E"/>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a:defRPr/>
            </a:pPr>
            <a:endParaRPr lang="zh-CN" altLang="en-US" kern="0">
              <a:solidFill>
                <a:sysClr val="windowText" lastClr="000000"/>
              </a:solidFill>
            </a:endParaRPr>
          </a:p>
        </p:txBody>
      </p:sp>
      <p:sp>
        <p:nvSpPr>
          <p:cNvPr id="67" name="Freeform 13"/>
          <p:cNvSpPr>
            <a:spLocks/>
          </p:cNvSpPr>
          <p:nvPr/>
        </p:nvSpPr>
        <p:spPr bwMode="auto">
          <a:xfrm rot="14598256">
            <a:off x="3362326" y="3494356"/>
            <a:ext cx="1819275" cy="1993900"/>
          </a:xfrm>
          <a:custGeom>
            <a:avLst/>
            <a:gdLst>
              <a:gd name="T0" fmla="*/ 0 w 820"/>
              <a:gd name="T1" fmla="*/ 0 h 819"/>
              <a:gd name="T2" fmla="*/ 0 w 820"/>
              <a:gd name="T3" fmla="*/ 819 h 819"/>
              <a:gd name="T4" fmla="*/ 820 w 820"/>
              <a:gd name="T5" fmla="*/ 819 h 819"/>
            </a:gdLst>
            <a:ahLst/>
            <a:cxnLst>
              <a:cxn ang="0">
                <a:pos x="T0" y="T1"/>
              </a:cxn>
              <a:cxn ang="0">
                <a:pos x="T2" y="T3"/>
              </a:cxn>
              <a:cxn ang="0">
                <a:pos x="T4" y="T5"/>
              </a:cxn>
            </a:cxnLst>
            <a:rect l="0" t="0" r="r" b="b"/>
            <a:pathLst>
              <a:path w="820" h="819">
                <a:moveTo>
                  <a:pt x="0" y="0"/>
                </a:moveTo>
                <a:lnTo>
                  <a:pt x="0" y="819"/>
                </a:lnTo>
                <a:lnTo>
                  <a:pt x="820" y="819"/>
                </a:lnTo>
              </a:path>
            </a:pathLst>
          </a:custGeom>
          <a:noFill/>
          <a:ln w="22225" cap="flat" cmpd="sng">
            <a:solidFill>
              <a:srgbClr val="366B7E"/>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a:defRPr/>
            </a:pPr>
            <a:endParaRPr lang="zh-CN" altLang="en-US" kern="0">
              <a:solidFill>
                <a:sysClr val="windowText" lastClr="000000"/>
              </a:solidFill>
            </a:endParaRPr>
          </a:p>
        </p:txBody>
      </p:sp>
      <p:sp>
        <p:nvSpPr>
          <p:cNvPr id="68" name="Freeform 14"/>
          <p:cNvSpPr>
            <a:spLocks/>
          </p:cNvSpPr>
          <p:nvPr/>
        </p:nvSpPr>
        <p:spPr bwMode="auto">
          <a:xfrm rot="3798256" flipH="1">
            <a:off x="4033045" y="872600"/>
            <a:ext cx="1997075" cy="1801813"/>
          </a:xfrm>
          <a:custGeom>
            <a:avLst/>
            <a:gdLst>
              <a:gd name="T0" fmla="*/ 0 w 820"/>
              <a:gd name="T1" fmla="*/ 0 h 819"/>
              <a:gd name="T2" fmla="*/ 0 w 820"/>
              <a:gd name="T3" fmla="*/ 819 h 819"/>
              <a:gd name="T4" fmla="*/ 820 w 820"/>
              <a:gd name="T5" fmla="*/ 819 h 819"/>
            </a:gdLst>
            <a:ahLst/>
            <a:cxnLst>
              <a:cxn ang="0">
                <a:pos x="T0" y="T1"/>
              </a:cxn>
              <a:cxn ang="0">
                <a:pos x="T2" y="T3"/>
              </a:cxn>
              <a:cxn ang="0">
                <a:pos x="T4" y="T5"/>
              </a:cxn>
            </a:cxnLst>
            <a:rect l="0" t="0" r="r" b="b"/>
            <a:pathLst>
              <a:path w="820" h="819">
                <a:moveTo>
                  <a:pt x="0" y="0"/>
                </a:moveTo>
                <a:lnTo>
                  <a:pt x="0" y="819"/>
                </a:lnTo>
                <a:lnTo>
                  <a:pt x="820" y="819"/>
                </a:lnTo>
              </a:path>
            </a:pathLst>
          </a:custGeom>
          <a:noFill/>
          <a:ln w="22225" cap="flat" cmpd="sng">
            <a:solidFill>
              <a:srgbClr val="366B7E"/>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a:defRPr/>
            </a:pPr>
            <a:endParaRPr lang="zh-CN" altLang="en-US" kern="0">
              <a:solidFill>
                <a:sysClr val="windowText" lastClr="000000"/>
              </a:solidFill>
            </a:endParaRPr>
          </a:p>
        </p:txBody>
      </p:sp>
      <p:sp>
        <p:nvSpPr>
          <p:cNvPr id="69" name="Freeform 15"/>
          <p:cNvSpPr>
            <a:spLocks/>
          </p:cNvSpPr>
          <p:nvPr/>
        </p:nvSpPr>
        <p:spPr bwMode="auto">
          <a:xfrm rot="14598256" flipH="1" flipV="1">
            <a:off x="6842126" y="1541731"/>
            <a:ext cx="1812925" cy="1993900"/>
          </a:xfrm>
          <a:custGeom>
            <a:avLst/>
            <a:gdLst>
              <a:gd name="T0" fmla="*/ 0 w 820"/>
              <a:gd name="T1" fmla="*/ 0 h 819"/>
              <a:gd name="T2" fmla="*/ 0 w 820"/>
              <a:gd name="T3" fmla="*/ 819 h 819"/>
              <a:gd name="T4" fmla="*/ 820 w 820"/>
              <a:gd name="T5" fmla="*/ 819 h 819"/>
            </a:gdLst>
            <a:ahLst/>
            <a:cxnLst>
              <a:cxn ang="0">
                <a:pos x="T0" y="T1"/>
              </a:cxn>
              <a:cxn ang="0">
                <a:pos x="T2" y="T3"/>
              </a:cxn>
              <a:cxn ang="0">
                <a:pos x="T4" y="T5"/>
              </a:cxn>
            </a:cxnLst>
            <a:rect l="0" t="0" r="r" b="b"/>
            <a:pathLst>
              <a:path w="820" h="819">
                <a:moveTo>
                  <a:pt x="0" y="0"/>
                </a:moveTo>
                <a:lnTo>
                  <a:pt x="0" y="819"/>
                </a:lnTo>
                <a:lnTo>
                  <a:pt x="820" y="819"/>
                </a:lnTo>
              </a:path>
            </a:pathLst>
          </a:custGeom>
          <a:noFill/>
          <a:ln w="22225" cap="flat" cmpd="sng">
            <a:solidFill>
              <a:srgbClr val="366B7E"/>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a:defRPr/>
            </a:pPr>
            <a:endParaRPr lang="zh-CN" altLang="en-US" kern="0">
              <a:solidFill>
                <a:sysClr val="windowText" lastClr="000000"/>
              </a:solidFill>
            </a:endParaRPr>
          </a:p>
        </p:txBody>
      </p:sp>
      <p:sp>
        <p:nvSpPr>
          <p:cNvPr id="70" name="Text Box 16"/>
          <p:cNvSpPr txBox="1">
            <a:spLocks noChangeArrowheads="1"/>
          </p:cNvSpPr>
          <p:nvPr/>
        </p:nvSpPr>
        <p:spPr bwMode="auto">
          <a:xfrm>
            <a:off x="5447928" y="3235042"/>
            <a:ext cx="115212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pPr algn="ctr">
              <a:defRPr/>
            </a:pPr>
            <a:r>
              <a:rPr lang="zh-CN" altLang="en-US" kern="0" dirty="0">
                <a:solidFill>
                  <a:srgbClr val="FFFFFF"/>
                </a:solidFill>
                <a:latin typeface="微软雅黑" pitchFamily="34" charset="-122"/>
                <a:ea typeface="微软雅黑" pitchFamily="34" charset="-122"/>
              </a:rPr>
              <a:t>对相关监管机构的建议</a:t>
            </a:r>
            <a:endParaRPr lang="en-US" altLang="zh-CN" kern="0" dirty="0">
              <a:solidFill>
                <a:srgbClr val="FFFFFF"/>
              </a:solidFill>
              <a:latin typeface="微软雅黑" pitchFamily="34" charset="-122"/>
              <a:ea typeface="微软雅黑" pitchFamily="34" charset="-122"/>
            </a:endParaRPr>
          </a:p>
        </p:txBody>
      </p:sp>
      <p:sp>
        <p:nvSpPr>
          <p:cNvPr id="72" name="Rectangle 3"/>
          <p:cNvSpPr>
            <a:spLocks noChangeArrowheads="1"/>
          </p:cNvSpPr>
          <p:nvPr/>
        </p:nvSpPr>
        <p:spPr bwMode="auto">
          <a:xfrm>
            <a:off x="4657726" y="2572019"/>
            <a:ext cx="271463" cy="271463"/>
          </a:xfrm>
          <a:prstGeom prst="rect">
            <a:avLst/>
          </a:prstGeom>
          <a:solidFill>
            <a:srgbClr val="366B7E"/>
          </a:solidFill>
          <a:ln>
            <a:noFill/>
          </a:ln>
          <a:effectLst/>
          <a:extLst>
            <a:ext uri="{91240B29-F687-4F45-9708-019B960494DF}">
              <a14:hiddenLine xmlns:a14="http://schemas.microsoft.com/office/drawing/2010/main" w="635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algn="ctr">
              <a:defRPr/>
            </a:pPr>
            <a:r>
              <a:rPr lang="zh-CN" altLang="en-US" sz="1200" kern="0">
                <a:solidFill>
                  <a:srgbClr val="FFFFFF"/>
                </a:solidFill>
              </a:rPr>
              <a:t>1</a:t>
            </a:r>
          </a:p>
        </p:txBody>
      </p:sp>
      <p:sp>
        <p:nvSpPr>
          <p:cNvPr id="73" name="Text Box 7"/>
          <p:cNvSpPr txBox="1">
            <a:spLocks noChangeArrowheads="1"/>
          </p:cNvSpPr>
          <p:nvPr/>
        </p:nvSpPr>
        <p:spPr bwMode="auto">
          <a:xfrm>
            <a:off x="7176120" y="2070393"/>
            <a:ext cx="2304257"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pPr algn="just">
              <a:defRPr/>
            </a:pPr>
            <a:r>
              <a:rPr lang="zh-CN" altLang="en-US" sz="1600" b="1" kern="0" dirty="0">
                <a:solidFill>
                  <a:sysClr val="windowText" lastClr="000000"/>
                </a:solidFill>
                <a:latin typeface="微软雅黑" pitchFamily="34" charset="-122"/>
                <a:ea typeface="微软雅黑" pitchFamily="34" charset="-122"/>
              </a:rPr>
              <a:t>完善市场机制</a:t>
            </a:r>
            <a:endParaRPr lang="en-US" altLang="zh-CN" sz="1600" b="1" kern="0" dirty="0">
              <a:solidFill>
                <a:sysClr val="windowText" lastClr="000000"/>
              </a:solidFill>
              <a:latin typeface="微软雅黑" pitchFamily="34" charset="-122"/>
              <a:ea typeface="微软雅黑" pitchFamily="34" charset="-122"/>
            </a:endParaRPr>
          </a:p>
          <a:p>
            <a:pPr lvl="0" algn="just"/>
            <a:r>
              <a:rPr lang="zh-CN" altLang="en-US" sz="1600" kern="0" dirty="0">
                <a:solidFill>
                  <a:sysClr val="windowText" lastClr="000000"/>
                </a:solidFill>
                <a:latin typeface="微软雅黑" pitchFamily="34" charset="-122"/>
                <a:ea typeface="微软雅黑" pitchFamily="34" charset="-122"/>
              </a:rPr>
              <a:t>综合考虑投资者的风险承受能力，实行市场准入制度；交易所建立针对投资者的相关风险预警机制</a:t>
            </a:r>
            <a:endParaRPr lang="en-US" altLang="zh-CN" sz="1600" kern="0" dirty="0">
              <a:solidFill>
                <a:sysClr val="windowText" lastClr="000000"/>
              </a:solidFill>
              <a:latin typeface="微软雅黑" pitchFamily="34" charset="-122"/>
              <a:ea typeface="微软雅黑" pitchFamily="34" charset="-122"/>
            </a:endParaRPr>
          </a:p>
        </p:txBody>
      </p:sp>
      <p:sp>
        <p:nvSpPr>
          <p:cNvPr id="74" name="Text Box 7"/>
          <p:cNvSpPr txBox="1">
            <a:spLocks noChangeArrowheads="1"/>
          </p:cNvSpPr>
          <p:nvPr/>
        </p:nvSpPr>
        <p:spPr bwMode="auto">
          <a:xfrm>
            <a:off x="5519937" y="4746051"/>
            <a:ext cx="230425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pPr algn="just">
              <a:defRPr/>
            </a:pPr>
            <a:r>
              <a:rPr lang="zh-CN" altLang="en-US" sz="1600" b="1" kern="0" dirty="0">
                <a:solidFill>
                  <a:sysClr val="windowText" lastClr="000000"/>
                </a:solidFill>
                <a:latin typeface="微软雅黑" pitchFamily="34" charset="-122"/>
                <a:ea typeface="微软雅黑" pitchFamily="34" charset="-122"/>
              </a:rPr>
              <a:t>对投资者进行分类管理</a:t>
            </a:r>
            <a:endParaRPr lang="en-US" altLang="zh-CN" sz="1600" b="1" kern="0" dirty="0">
              <a:solidFill>
                <a:sysClr val="windowText" lastClr="000000"/>
              </a:solidFill>
              <a:latin typeface="微软雅黑" pitchFamily="34" charset="-122"/>
              <a:ea typeface="微软雅黑" pitchFamily="34" charset="-122"/>
            </a:endParaRPr>
          </a:p>
          <a:p>
            <a:pPr lvl="0" algn="just"/>
            <a:r>
              <a:rPr lang="zh-CN" altLang="en-US" sz="1600" kern="0" dirty="0">
                <a:solidFill>
                  <a:sysClr val="windowText" lastClr="000000"/>
                </a:solidFill>
                <a:latin typeface="微软雅黑" pitchFamily="34" charset="-122"/>
                <a:ea typeface="微软雅黑" pitchFamily="34" charset="-122"/>
              </a:rPr>
              <a:t>对投资者按一定的资金水平、投资经验分类，按其所需，实现投资者风险承受能力与产品市场风险相匹配</a:t>
            </a:r>
            <a:endParaRPr lang="en-US" altLang="zh-CN" sz="1600" kern="0" dirty="0">
              <a:solidFill>
                <a:sysClr val="windowText" lastClr="000000"/>
              </a:solidFill>
              <a:latin typeface="微软雅黑" pitchFamily="34" charset="-122"/>
              <a:ea typeface="微软雅黑" pitchFamily="34" charset="-122"/>
            </a:endParaRPr>
          </a:p>
        </p:txBody>
      </p:sp>
      <p:sp>
        <p:nvSpPr>
          <p:cNvPr id="75" name="Text Box 7"/>
          <p:cNvSpPr txBox="1">
            <a:spLocks noChangeArrowheads="1"/>
          </p:cNvSpPr>
          <p:nvPr/>
        </p:nvSpPr>
        <p:spPr bwMode="auto">
          <a:xfrm>
            <a:off x="2567609" y="3802977"/>
            <a:ext cx="2304257"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pPr algn="just">
              <a:defRPr/>
            </a:pPr>
            <a:r>
              <a:rPr lang="zh-CN" altLang="en-US" sz="1600" b="1" kern="0" dirty="0">
                <a:solidFill>
                  <a:sysClr val="windowText" lastClr="000000"/>
                </a:solidFill>
                <a:latin typeface="微软雅黑" pitchFamily="34" charset="-122"/>
                <a:ea typeface="微软雅黑" pitchFamily="34" charset="-122"/>
              </a:rPr>
              <a:t>加强投资者教育</a:t>
            </a:r>
            <a:endParaRPr lang="en-US" altLang="zh-CN" sz="1600" b="1" kern="0" dirty="0">
              <a:solidFill>
                <a:sysClr val="windowText" lastClr="000000"/>
              </a:solidFill>
              <a:latin typeface="微软雅黑" pitchFamily="34" charset="-122"/>
              <a:ea typeface="微软雅黑" pitchFamily="34" charset="-122"/>
            </a:endParaRPr>
          </a:p>
          <a:p>
            <a:pPr lvl="0" algn="just"/>
            <a:r>
              <a:rPr lang="zh-CN" altLang="en-US" sz="1600" kern="0" dirty="0">
                <a:solidFill>
                  <a:sysClr val="windowText" lastClr="000000"/>
                </a:solidFill>
                <a:latin typeface="微软雅黑" pitchFamily="34" charset="-122"/>
                <a:ea typeface="微软雅黑" pitchFamily="34" charset="-122"/>
              </a:rPr>
              <a:t>监管机构、交易所、券商等共同采取措施，如开设专栏、组织论坛，提高投资者风险认知能力</a:t>
            </a:r>
            <a:endParaRPr lang="en-US" altLang="zh-CN" sz="1600" kern="0" dirty="0">
              <a:solidFill>
                <a:sysClr val="windowText" lastClr="000000"/>
              </a:solidFill>
              <a:latin typeface="微软雅黑" pitchFamily="34" charset="-122"/>
              <a:ea typeface="微软雅黑" pitchFamily="34" charset="-122"/>
            </a:endParaRPr>
          </a:p>
        </p:txBody>
      </p:sp>
    </p:spTree>
    <p:extLst>
      <p:ext uri="{BB962C8B-B14F-4D97-AF65-F5344CB8AC3E}">
        <p14:creationId xmlns:p14="http://schemas.microsoft.com/office/powerpoint/2010/main" val="204185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444" y="2075484"/>
            <a:ext cx="9002176" cy="3892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1746421" y="1210962"/>
            <a:ext cx="1697901" cy="369332"/>
          </a:xfrm>
          <a:prstGeom prst="rect">
            <a:avLst/>
          </a:prstGeom>
          <a:noFill/>
        </p:spPr>
        <p:txBody>
          <a:bodyPr wrap="none" rtlCol="0">
            <a:spAutoFit/>
          </a:bodyPr>
          <a:lstStyle/>
          <a:p>
            <a:r>
              <a:rPr lang="en-US" altLang="zh-CN" b="1" dirty="0" smtClean="0">
                <a:solidFill>
                  <a:srgbClr val="FF0000"/>
                </a:solidFill>
              </a:rPr>
              <a:t>3</a:t>
            </a:r>
            <a:r>
              <a:rPr lang="zh-CN" altLang="en-US" b="1" dirty="0" smtClean="0">
                <a:solidFill>
                  <a:srgbClr val="FF0000"/>
                </a:solidFill>
              </a:rPr>
              <a:t>、大发展阶段</a:t>
            </a:r>
            <a:endParaRPr lang="zh-CN" altLang="en-US" b="1"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575" y="1373102"/>
            <a:ext cx="9145987" cy="3302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597210" y="4797153"/>
            <a:ext cx="9367352" cy="1753235"/>
          </a:xfrm>
          <a:prstGeom prst="rect">
            <a:avLst/>
          </a:prstGeom>
        </p:spPr>
        <p:txBody>
          <a:bodyPr wrap="square">
            <a:spAutoFit/>
          </a:bodyPr>
          <a:lstStyle/>
          <a:p>
            <a:pPr marL="285750" indent="-285750">
              <a:buFont typeface="Wingdings" panose="05000000000000000000" pitchFamily="2" charset="2"/>
              <a:buChar char="Ø"/>
            </a:pPr>
            <a:r>
              <a:rPr lang="zh-CN" altLang="en-US" dirty="0"/>
              <a:t>  截至</a:t>
            </a:r>
            <a:r>
              <a:rPr lang="en-US" altLang="zh-CN" dirty="0"/>
              <a:t>2016</a:t>
            </a:r>
            <a:r>
              <a:rPr lang="zh-CN" altLang="en-US" dirty="0"/>
              <a:t>年底，全球对冲基金管理资产规模达到</a:t>
            </a:r>
            <a:r>
              <a:rPr lang="en-US" altLang="zh-CN" dirty="0"/>
              <a:t>3.01</a:t>
            </a:r>
            <a:r>
              <a:rPr lang="zh-CN" altLang="en-US" dirty="0"/>
              <a:t>万亿美元，几乎等于国内</a:t>
            </a:r>
            <a:r>
              <a:rPr lang="en-US" altLang="zh-CN" dirty="0"/>
              <a:t>A</a:t>
            </a:r>
            <a:r>
              <a:rPr lang="zh-CN" altLang="en-US" dirty="0"/>
              <a:t>股深市总市值；</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2017</a:t>
            </a:r>
            <a:r>
              <a:rPr lang="zh-CN" altLang="en-US" dirty="0"/>
              <a:t>年</a:t>
            </a:r>
            <a:r>
              <a:rPr lang="en-US" altLang="zh-CN" dirty="0"/>
              <a:t>5</a:t>
            </a:r>
            <a:r>
              <a:rPr lang="zh-CN" altLang="en-US" dirty="0"/>
              <a:t>月，美股对冲基金已达成</a:t>
            </a:r>
            <a:r>
              <a:rPr lang="en-US" altLang="zh-CN" dirty="0"/>
              <a:t>27%</a:t>
            </a:r>
            <a:r>
              <a:rPr lang="zh-CN" altLang="en-US" dirty="0"/>
              <a:t>的美股交易量，首次超过了传统资管公司、银行等其他类型的机构投资者。</a:t>
            </a:r>
          </a:p>
          <a:p>
            <a:pPr marL="285750" indent="-285750">
              <a:buFont typeface="Wingdings" panose="05000000000000000000" pitchFamily="2" charset="2"/>
              <a:buChar char="Ø"/>
            </a:pPr>
            <a:endParaRPr lang="en-US" altLang="zh-CN" dirty="0"/>
          </a:p>
        </p:txBody>
      </p:sp>
      <p:sp>
        <p:nvSpPr>
          <p:cNvPr id="2" name="文本框 1"/>
          <p:cNvSpPr txBox="1"/>
          <p:nvPr/>
        </p:nvSpPr>
        <p:spPr>
          <a:xfrm>
            <a:off x="1664043" y="618180"/>
            <a:ext cx="1467068" cy="369332"/>
          </a:xfrm>
          <a:prstGeom prst="rect">
            <a:avLst/>
          </a:prstGeom>
          <a:noFill/>
        </p:spPr>
        <p:txBody>
          <a:bodyPr wrap="none" rtlCol="0">
            <a:spAutoFit/>
          </a:bodyPr>
          <a:lstStyle/>
          <a:p>
            <a:r>
              <a:rPr lang="en-US" altLang="zh-CN" b="1" dirty="0" smtClean="0">
                <a:solidFill>
                  <a:srgbClr val="FF0000"/>
                </a:solidFill>
              </a:rPr>
              <a:t>4</a:t>
            </a:r>
            <a:r>
              <a:rPr lang="zh-CN" altLang="en-US" b="1" dirty="0" smtClean="0">
                <a:solidFill>
                  <a:srgbClr val="FF0000"/>
                </a:solidFill>
              </a:rPr>
              <a:t>、发展现状</a:t>
            </a:r>
            <a:endParaRPr lang="zh-CN" altLang="en-US" b="1"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485" y="2059009"/>
            <a:ext cx="9108504" cy="2664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1705233" y="1128584"/>
            <a:ext cx="1569660" cy="369332"/>
          </a:xfrm>
          <a:prstGeom prst="rect">
            <a:avLst/>
          </a:prstGeom>
          <a:noFill/>
        </p:spPr>
        <p:txBody>
          <a:bodyPr wrap="none" rtlCol="0">
            <a:spAutoFit/>
          </a:bodyPr>
          <a:lstStyle/>
          <a:p>
            <a:r>
              <a:rPr lang="zh-CN" altLang="en-US" dirty="0" smtClean="0"/>
              <a:t>国内发展情况</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881" y="1274865"/>
            <a:ext cx="9236551"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597210" y="4797152"/>
            <a:ext cx="9921222" cy="1198880"/>
          </a:xfrm>
          <a:prstGeom prst="rect">
            <a:avLst/>
          </a:prstGeom>
        </p:spPr>
        <p:txBody>
          <a:bodyPr wrap="square">
            <a:spAutoFit/>
          </a:bodyPr>
          <a:lstStyle/>
          <a:p>
            <a:pPr marL="285750" indent="-285750">
              <a:buFont typeface="Wingdings" panose="05000000000000000000" pitchFamily="2" charset="2"/>
              <a:buChar char="Ø"/>
            </a:pPr>
            <a:r>
              <a:rPr lang="zh-CN" altLang="en-US" dirty="0"/>
              <a:t>量化投资在国内刚起步，国内的量化私募以股票量化、股票多空、股票市场中性、套利等策略为主。截至</a:t>
            </a:r>
            <a:r>
              <a:rPr lang="en-US" altLang="zh-CN" dirty="0"/>
              <a:t>2016</a:t>
            </a:r>
            <a:r>
              <a:rPr lang="zh-CN" altLang="en-US" dirty="0"/>
              <a:t>年底，纳入统计的量化私募基金产品规模约在</a:t>
            </a:r>
            <a:r>
              <a:rPr lang="en-US" altLang="zh-CN" dirty="0">
                <a:solidFill>
                  <a:srgbClr val="FF0000"/>
                </a:solidFill>
              </a:rPr>
              <a:t>2816</a:t>
            </a:r>
            <a:r>
              <a:rPr lang="zh-CN" altLang="en-US" dirty="0">
                <a:solidFill>
                  <a:srgbClr val="FF0000"/>
                </a:solidFill>
              </a:rPr>
              <a:t>亿元</a:t>
            </a:r>
            <a:r>
              <a:rPr lang="zh-CN" altLang="en-US" dirty="0"/>
              <a:t>左右，占总规模的</a:t>
            </a:r>
            <a:r>
              <a:rPr lang="en-US" altLang="zh-CN" dirty="0">
                <a:solidFill>
                  <a:srgbClr val="FF0000"/>
                </a:solidFill>
              </a:rPr>
              <a:t>10.18%</a:t>
            </a:r>
            <a:r>
              <a:rPr lang="zh-CN" altLang="en-US" dirty="0"/>
              <a:t>。</a:t>
            </a:r>
          </a:p>
          <a:p>
            <a:pPr marL="285750" indent="-285750">
              <a:buFont typeface="Wingdings" panose="05000000000000000000" pitchFamily="2" charset="2"/>
              <a:buChar char="Ø"/>
            </a:pP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EFT" val=" 143.875"/>
  <p:tag name="TOP" val=" 20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压制树叶设计模板">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extLst>
    <a:ext uri="{05A4C25C-085E-4340-85A3-A5531E510DB2}">
      <thm15:themeFamily xmlns:thm15="http://schemas.microsoft.com/office/thememl/2012/main" name="Office_13565438_TF03460542" id="{8E61AB6F-79DD-48D9-AE23-68C19C4DD65A}" vid="{1D74CAA1-6F0A-411F-9AD9-02D40B4E4B58}"/>
    </a:ext>
  </a:extLst>
</a:theme>
</file>

<file path=ppt/theme/theme2.xml><?xml version="1.0" encoding="utf-8"?>
<a:theme xmlns:a="http://schemas.openxmlformats.org/drawingml/2006/main" name="Office 主题">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4DEB5BEE-6806-4BF1-A9A7-4B4A72C0C6EB}">
  <ds:schemaRefs>
    <ds:schemaRef ds:uri="http://schemas.microsoft.com/sharepoint/v3/contenttype/forms"/>
  </ds:schemaRefs>
</ds:datastoreItem>
</file>

<file path=customXml/itemProps2.xml><?xml version="1.0" encoding="utf-8"?>
<ds:datastoreItem xmlns:ds="http://schemas.openxmlformats.org/officeDocument/2006/customXml" ds:itemID="{B0710C29-A897-44AD-9F83-BE5F874C2A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EFED04C-AD43-4E06-AD63-36D8B5E83787}">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0262f94-9f35-4ac3-9a90-690165a166b7"/>
    <ds:schemaRef ds:uri="a4f35948-e619-41b3-aa29-22878b09cfd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压制树叶设计幻灯片</Template>
  <TotalTime>206</TotalTime>
  <Words>4983</Words>
  <Application>Microsoft Office PowerPoint</Application>
  <PresentationFormat>宽屏</PresentationFormat>
  <Paragraphs>495</Paragraphs>
  <Slides>58</Slides>
  <Notes>8</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58</vt:i4>
      </vt:variant>
    </vt:vector>
  </HeadingPairs>
  <TitlesOfParts>
    <vt:vector size="77" baseType="lpstr">
      <vt:lpstr>DotumChe</vt:lpstr>
      <vt:lpstr>Gulim</vt:lpstr>
      <vt:lpstr>HY견고딕</vt:lpstr>
      <vt:lpstr>Microsoft YaHei UI</vt:lpstr>
      <vt:lpstr>仿宋</vt:lpstr>
      <vt:lpstr>黑体</vt:lpstr>
      <vt:lpstr>华文楷体</vt:lpstr>
      <vt:lpstr>楷体_GB2312</vt:lpstr>
      <vt:lpstr>宋体</vt:lpstr>
      <vt:lpstr>微软雅黑</vt:lpstr>
      <vt:lpstr>Arial</vt:lpstr>
      <vt:lpstr>Calibri</vt:lpstr>
      <vt:lpstr>Cambria Math</vt:lpstr>
      <vt:lpstr>Century Gothic</vt:lpstr>
      <vt:lpstr>Times New Roman</vt:lpstr>
      <vt:lpstr>Verdana</vt:lpstr>
      <vt:lpstr>Wingdings</vt:lpstr>
      <vt:lpstr>Wingdings 2</vt:lpstr>
      <vt:lpstr>压制树叶设计模板</vt:lpstr>
      <vt:lpstr>量化策略开发与程序化交易</vt:lpstr>
      <vt:lpstr>   第五章   量化投资策略之一：Alpha策略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第三节         Alpha策略</vt:lpstr>
      <vt:lpstr>1、什么是Alpha？</vt:lpstr>
      <vt:lpstr>2、Alpha策略产生的国际背景</vt:lpstr>
      <vt:lpstr>3、Alpha策略在国内运用的环境与背景</vt:lpstr>
      <vt:lpstr>第二节   Alpha策略的基本原理</vt:lpstr>
      <vt:lpstr>1、Alpha值的内涵</vt:lpstr>
      <vt:lpstr>2、基于CAPM理论对于Alpha原理的推导</vt:lpstr>
      <vt:lpstr>3、Alpha策略的基本原理</vt:lpstr>
      <vt:lpstr>三、Alpha 套利策略开发</vt:lpstr>
      <vt:lpstr>1、Alpha策略与传统投资策略的比较</vt:lpstr>
      <vt:lpstr>2、Alpha策略与传统“积极”投资策略的比较</vt:lpstr>
      <vt:lpstr>3、Alpha策略的优势</vt:lpstr>
      <vt:lpstr>4、Alpha策略面临的风险</vt:lpstr>
      <vt:lpstr>5、Alpha策略在国内运用存在的瓶颈</vt:lpstr>
      <vt:lpstr>四、Alpha策略获取举例</vt:lpstr>
      <vt:lpstr>1、选股技巧</vt:lpstr>
      <vt:lpstr>2、适应性市场策略的理论依据与操作</vt:lpstr>
      <vt:lpstr>3、估值策略</vt:lpstr>
      <vt:lpstr>4、动量策略</vt:lpstr>
      <vt:lpstr>5、行为偏差策略</vt:lpstr>
      <vt:lpstr>6、数据选取说明</vt:lpstr>
      <vt:lpstr>股票多头组合——股票池</vt:lpstr>
      <vt:lpstr>股票多头组合——每周调整</vt:lpstr>
      <vt:lpstr>股票多头收益率情况（调整方式1，前一周涨的组合）</vt:lpstr>
      <vt:lpstr>股票多头收益率情况（调整方式2，前一周跌得组合）</vt:lpstr>
      <vt:lpstr>股指期货空头</vt:lpstr>
      <vt:lpstr>策略效果检验（调整方式1，前一周涨的组合）</vt:lpstr>
      <vt:lpstr>策略效果检验（调整方式1，前一周涨的组合）</vt:lpstr>
      <vt:lpstr>策略效果检验（调整方式2，前一周跌的组合）</vt:lpstr>
      <vt:lpstr>策略效果检验（调整方式2，前一周跌的组合）</vt:lpstr>
      <vt:lpstr>策略结果分析</vt:lpstr>
      <vt:lpstr>策略结果分析</vt:lpstr>
      <vt:lpstr>策略结果分析</vt:lpstr>
      <vt:lpstr>五、启示</vt:lpstr>
      <vt:lpstr>1、要善于采用非趋同化的投资策略以及注意持仓期间的风险</vt:lpstr>
      <vt:lpstr>2、对相关监管机构的建议</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量化策略开发与程序化交易</dc:title>
  <dc:creator>微软用户</dc:creator>
  <cp:lastModifiedBy>微软用户</cp:lastModifiedBy>
  <cp:revision>20</cp:revision>
  <dcterms:created xsi:type="dcterms:W3CDTF">2020-05-22T12:39:04Z</dcterms:created>
  <dcterms:modified xsi:type="dcterms:W3CDTF">2020-05-23T00:53:48Z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74065700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